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9" r:id="rId3"/>
    <p:sldId id="258" r:id="rId4"/>
    <p:sldId id="308" r:id="rId5"/>
    <p:sldId id="306" r:id="rId6"/>
    <p:sldId id="304" r:id="rId7"/>
    <p:sldId id="268" r:id="rId8"/>
    <p:sldId id="297" r:id="rId9"/>
    <p:sldId id="312" r:id="rId10"/>
    <p:sldId id="300" r:id="rId11"/>
    <p:sldId id="314" r:id="rId12"/>
    <p:sldId id="315" r:id="rId13"/>
    <p:sldId id="316" r:id="rId14"/>
    <p:sldId id="274" r:id="rId15"/>
    <p:sldId id="311" r:id="rId16"/>
  </p:sldIdLst>
  <p:sldSz cx="9144000" cy="5143500" type="screen16x9"/>
  <p:notesSz cx="6858000" cy="9144000"/>
  <p:embeddedFontLst>
    <p:embeddedFont>
      <p:font typeface="Advent Pro Light" panose="020B0604020202020204" charset="0"/>
      <p:regular r:id="rId18"/>
      <p:bold r:id="rId19"/>
      <p:italic r:id="rId20"/>
      <p:boldItalic r:id="rId21"/>
    </p:embeddedFont>
    <p:embeddedFont>
      <p:font typeface="Anton" pitchFamily="2" charset="0"/>
      <p:regular r:id="rId22"/>
    </p:embeddedFont>
    <p:embeddedFont>
      <p:font typeface="Fira Sans Condensed Light" panose="020B0403050000020004" pitchFamily="34" charset="0"/>
      <p:regular r:id="rId23"/>
      <p:bold r:id="rId24"/>
      <p:italic r:id="rId25"/>
      <p:boldItalic r:id="rId26"/>
    </p:embeddedFont>
    <p:embeddedFont>
      <p:font typeface="Rajdhani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1D63C8-EC0C-4D0F-BA11-52A04AE7F984}" v="6" dt="2021-12-09T00:18:48.305"/>
    <p1510:client id="{13889383-9523-439A-842D-53DE9A875126}" v="1261" dt="2021-12-08T19:45:49.764"/>
    <p1510:client id="{2171B9B9-D60B-4FF3-902E-7ADBAE6A4050}" v="19" dt="2021-12-08T15:39:42.679"/>
    <p1510:client id="{622552D2-6CA8-4102-B95F-E4B3618B0553}" v="1" vWet="2" dt="2021-12-08T03:27:03.587"/>
    <p1510:client id="{8FC3C625-8199-E146-890F-417F9AB3B07D}" v="2376" dt="2021-12-08T18:44:22.227"/>
    <p1510:client id="{CC32BF1F-E816-411F-8335-A2622A2D37FF}" v="448" dt="2021-12-08T22:15:50.154"/>
  </p1510:revLst>
</p1510:revInfo>
</file>

<file path=ppt/tableStyles.xml><?xml version="1.0" encoding="utf-8"?>
<a:tblStyleLst xmlns:a="http://schemas.openxmlformats.org/drawingml/2006/main" def="{CAA80A76-DC74-4A35-ADC6-599B6F1DBA6C}">
  <a:tblStyle styleId="{CAA80A76-DC74-4A35-ADC6-599B6F1DBA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iki, Nikhil" userId="27449725-09f3-4d34-a9b7-0a8827af3ee8" providerId="ADAL" clId="{0C1D63C8-EC0C-4D0F-BA11-52A04AE7F984}"/>
    <pc:docChg chg="modSld">
      <pc:chgData name="Katiki, Nikhil" userId="27449725-09f3-4d34-a9b7-0a8827af3ee8" providerId="ADAL" clId="{0C1D63C8-EC0C-4D0F-BA11-52A04AE7F984}" dt="2021-12-09T00:21:26.611" v="7" actId="1076"/>
      <pc:docMkLst>
        <pc:docMk/>
      </pc:docMkLst>
      <pc:sldChg chg="addSp modSp mod">
        <pc:chgData name="Katiki, Nikhil" userId="27449725-09f3-4d34-a9b7-0a8827af3ee8" providerId="ADAL" clId="{0C1D63C8-EC0C-4D0F-BA11-52A04AE7F984}" dt="2021-12-09T00:20:06.857" v="6" actId="1076"/>
        <pc:sldMkLst>
          <pc:docMk/>
          <pc:sldMk cId="875326817" sldId="314"/>
        </pc:sldMkLst>
        <pc:graphicFrameChg chg="add mod">
          <ac:chgData name="Katiki, Nikhil" userId="27449725-09f3-4d34-a9b7-0a8827af3ee8" providerId="ADAL" clId="{0C1D63C8-EC0C-4D0F-BA11-52A04AE7F984}" dt="2021-12-09T00:18:48.305" v="5" actId="571"/>
          <ac:graphicFrameMkLst>
            <pc:docMk/>
            <pc:sldMk cId="875326817" sldId="314"/>
            <ac:graphicFrameMk id="9" creationId="{A8B9B109-B036-4C51-8386-76765FC9507D}"/>
          </ac:graphicFrameMkLst>
        </pc:graphicFrameChg>
        <pc:graphicFrameChg chg="add mod">
          <ac:chgData name="Katiki, Nikhil" userId="27449725-09f3-4d34-a9b7-0a8827af3ee8" providerId="ADAL" clId="{0C1D63C8-EC0C-4D0F-BA11-52A04AE7F984}" dt="2021-12-09T00:18:47.927" v="4" actId="571"/>
          <ac:graphicFrameMkLst>
            <pc:docMk/>
            <pc:sldMk cId="875326817" sldId="314"/>
            <ac:graphicFrameMk id="15" creationId="{447527BF-F901-4C9E-A0E0-0193DF848249}"/>
          </ac:graphicFrameMkLst>
        </pc:graphicFrameChg>
        <pc:graphicFrameChg chg="add mod">
          <ac:chgData name="Katiki, Nikhil" userId="27449725-09f3-4d34-a9b7-0a8827af3ee8" providerId="ADAL" clId="{0C1D63C8-EC0C-4D0F-BA11-52A04AE7F984}" dt="2021-12-09T00:18:47.453" v="3" actId="571"/>
          <ac:graphicFrameMkLst>
            <pc:docMk/>
            <pc:sldMk cId="875326817" sldId="314"/>
            <ac:graphicFrameMk id="18" creationId="{1CAF76AD-1E4E-4815-9E29-9E275928AE05}"/>
          </ac:graphicFrameMkLst>
        </pc:graphicFrameChg>
        <pc:picChg chg="add mod">
          <ac:chgData name="Katiki, Nikhil" userId="27449725-09f3-4d34-a9b7-0a8827af3ee8" providerId="ADAL" clId="{0C1D63C8-EC0C-4D0F-BA11-52A04AE7F984}" dt="2021-12-09T00:18:48.305" v="5" actId="571"/>
          <ac:picMkLst>
            <pc:docMk/>
            <pc:sldMk cId="875326817" sldId="314"/>
            <ac:picMk id="8" creationId="{CE6BB7EB-62F7-4C10-BABE-DF7D57D17CD3}"/>
          </ac:picMkLst>
        </pc:picChg>
        <pc:picChg chg="add mod">
          <ac:chgData name="Katiki, Nikhil" userId="27449725-09f3-4d34-a9b7-0a8827af3ee8" providerId="ADAL" clId="{0C1D63C8-EC0C-4D0F-BA11-52A04AE7F984}" dt="2021-12-09T00:18:47.927" v="4" actId="571"/>
          <ac:picMkLst>
            <pc:docMk/>
            <pc:sldMk cId="875326817" sldId="314"/>
            <ac:picMk id="13" creationId="{CC2A65B3-224D-4507-9A22-26C52912B7DF}"/>
          </ac:picMkLst>
        </pc:picChg>
        <pc:picChg chg="mod">
          <ac:chgData name="Katiki, Nikhil" userId="27449725-09f3-4d34-a9b7-0a8827af3ee8" providerId="ADAL" clId="{0C1D63C8-EC0C-4D0F-BA11-52A04AE7F984}" dt="2021-12-09T00:20:06.857" v="6" actId="1076"/>
          <ac:picMkLst>
            <pc:docMk/>
            <pc:sldMk cId="875326817" sldId="314"/>
            <ac:picMk id="14" creationId="{E2A39391-287F-4F4B-ADBA-6AC1D76AB48B}"/>
          </ac:picMkLst>
        </pc:picChg>
        <pc:picChg chg="add mod">
          <ac:chgData name="Katiki, Nikhil" userId="27449725-09f3-4d34-a9b7-0a8827af3ee8" providerId="ADAL" clId="{0C1D63C8-EC0C-4D0F-BA11-52A04AE7F984}" dt="2021-12-09T00:18:47.927" v="4" actId="571"/>
          <ac:picMkLst>
            <pc:docMk/>
            <pc:sldMk cId="875326817" sldId="314"/>
            <ac:picMk id="17" creationId="{51270B6D-9A3C-4FA5-A03E-ED317B9D3B9E}"/>
          </ac:picMkLst>
        </pc:picChg>
        <pc:picChg chg="add mod">
          <ac:chgData name="Katiki, Nikhil" userId="27449725-09f3-4d34-a9b7-0a8827af3ee8" providerId="ADAL" clId="{0C1D63C8-EC0C-4D0F-BA11-52A04AE7F984}" dt="2021-12-09T00:18:47.453" v="3" actId="571"/>
          <ac:picMkLst>
            <pc:docMk/>
            <pc:sldMk cId="875326817" sldId="314"/>
            <ac:picMk id="19" creationId="{10D73BE5-A416-4F7F-8A0B-0749C84561B9}"/>
          </ac:picMkLst>
        </pc:picChg>
      </pc:sldChg>
      <pc:sldChg chg="modSp mod">
        <pc:chgData name="Katiki, Nikhil" userId="27449725-09f3-4d34-a9b7-0a8827af3ee8" providerId="ADAL" clId="{0C1D63C8-EC0C-4D0F-BA11-52A04AE7F984}" dt="2021-12-09T00:21:26.611" v="7" actId="1076"/>
        <pc:sldMkLst>
          <pc:docMk/>
          <pc:sldMk cId="4245949813" sldId="315"/>
        </pc:sldMkLst>
        <pc:picChg chg="mod">
          <ac:chgData name="Katiki, Nikhil" userId="27449725-09f3-4d34-a9b7-0a8827af3ee8" providerId="ADAL" clId="{0C1D63C8-EC0C-4D0F-BA11-52A04AE7F984}" dt="2021-12-09T00:21:26.611" v="7" actId="1076"/>
          <ac:picMkLst>
            <pc:docMk/>
            <pc:sldMk cId="4245949813" sldId="315"/>
            <ac:picMk id="5" creationId="{4E8D4BF6-201B-3246-BD48-C49AA81F241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571877171630777E-2"/>
          <c:y val="3.8181154042918219E-2"/>
          <c:w val="0.91648340537397943"/>
          <c:h val="0.73744544028332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Sheet1!$A$2:$A$38</c:f>
              <c:strCache>
                <c:ptCount val="37"/>
                <c:pt idx="0">
                  <c:v>Advocate</c:v>
                </c:pt>
                <c:pt idx="1">
                  <c:v>AGRICULTURE</c:v>
                </c:pt>
                <c:pt idx="2">
                  <c:v>Arts</c:v>
                </c:pt>
                <c:pt idx="3">
                  <c:v>Automation Testing</c:v>
                </c:pt>
                <c:pt idx="4">
                  <c:v>AUTOMOBILE</c:v>
                </c:pt>
                <c:pt idx="5">
                  <c:v>Blockchain</c:v>
                </c:pt>
                <c:pt idx="6">
                  <c:v>BPO</c:v>
                </c:pt>
                <c:pt idx="7">
                  <c:v>Business Analyst</c:v>
                </c:pt>
                <c:pt idx="8">
                  <c:v>Business Development</c:v>
                </c:pt>
                <c:pt idx="9">
                  <c:v>CHEF</c:v>
                </c:pt>
                <c:pt idx="10">
                  <c:v>Civil Engineer</c:v>
                </c:pt>
                <c:pt idx="11">
                  <c:v>CONSULTANT</c:v>
                </c:pt>
                <c:pt idx="12">
                  <c:v>Data Science</c:v>
                </c:pt>
                <c:pt idx="13">
                  <c:v>Database</c:v>
                </c:pt>
                <c:pt idx="14">
                  <c:v>DESIGNER</c:v>
                </c:pt>
                <c:pt idx="15">
                  <c:v>DevOps Engineer</c:v>
                </c:pt>
                <c:pt idx="16">
                  <c:v>DIGITAL-MEDIA</c:v>
                </c:pt>
                <c:pt idx="17">
                  <c:v>DotNet Developer</c:v>
                </c:pt>
                <c:pt idx="18">
                  <c:v>Electrical Engineering</c:v>
                </c:pt>
                <c:pt idx="19">
                  <c:v>ETL Developer</c:v>
                </c:pt>
                <c:pt idx="20">
                  <c:v>FITNESS</c:v>
                </c:pt>
                <c:pt idx="21">
                  <c:v>Hadoop</c:v>
                </c:pt>
                <c:pt idx="22">
                  <c:v>Health and fitness</c:v>
                </c:pt>
                <c:pt idx="23">
                  <c:v>HEALTHCARE</c:v>
                </c:pt>
                <c:pt idx="24">
                  <c:v>HR</c:v>
                </c:pt>
                <c:pt idx="25">
                  <c:v>INFORMATION-TECHNOLOGY</c:v>
                </c:pt>
                <c:pt idx="26">
                  <c:v>Java Developer</c:v>
                </c:pt>
                <c:pt idx="27">
                  <c:v>Mechanical Engineer</c:v>
                </c:pt>
                <c:pt idx="28">
                  <c:v>Network Security Engineer</c:v>
                </c:pt>
                <c:pt idx="29">
                  <c:v>Operations Manager</c:v>
                </c:pt>
                <c:pt idx="30">
                  <c:v>PMO</c:v>
                </c:pt>
                <c:pt idx="31">
                  <c:v>Python Developer</c:v>
                </c:pt>
                <c:pt idx="32">
                  <c:v>Sales</c:v>
                </c:pt>
                <c:pt idx="33">
                  <c:v>SAP Developer</c:v>
                </c:pt>
                <c:pt idx="34">
                  <c:v>TEACHER</c:v>
                </c:pt>
                <c:pt idx="35">
                  <c:v>Testing</c:v>
                </c:pt>
                <c:pt idx="36">
                  <c:v>Web Designing</c:v>
                </c:pt>
              </c:strCache>
            </c:strRef>
          </c:cat>
          <c:val>
            <c:numRef>
              <c:f>Sheet1!$B$2:$B$38</c:f>
              <c:numCache>
                <c:formatCode>General</c:formatCode>
                <c:ptCount val="37"/>
                <c:pt idx="0">
                  <c:v>135</c:v>
                </c:pt>
                <c:pt idx="1">
                  <c:v>63</c:v>
                </c:pt>
                <c:pt idx="2">
                  <c:v>36</c:v>
                </c:pt>
                <c:pt idx="3">
                  <c:v>26</c:v>
                </c:pt>
                <c:pt idx="4">
                  <c:v>35</c:v>
                </c:pt>
                <c:pt idx="5">
                  <c:v>40</c:v>
                </c:pt>
                <c:pt idx="6">
                  <c:v>21</c:v>
                </c:pt>
                <c:pt idx="7">
                  <c:v>28</c:v>
                </c:pt>
                <c:pt idx="8">
                  <c:v>120</c:v>
                </c:pt>
                <c:pt idx="9">
                  <c:v>9</c:v>
                </c:pt>
                <c:pt idx="10">
                  <c:v>24</c:v>
                </c:pt>
                <c:pt idx="11">
                  <c:v>115</c:v>
                </c:pt>
                <c:pt idx="12">
                  <c:v>40</c:v>
                </c:pt>
                <c:pt idx="13">
                  <c:v>33</c:v>
                </c:pt>
                <c:pt idx="14">
                  <c:v>106</c:v>
                </c:pt>
                <c:pt idx="15">
                  <c:v>55</c:v>
                </c:pt>
                <c:pt idx="16">
                  <c:v>95</c:v>
                </c:pt>
                <c:pt idx="17">
                  <c:v>28</c:v>
                </c:pt>
                <c:pt idx="18">
                  <c:v>30</c:v>
                </c:pt>
                <c:pt idx="19">
                  <c:v>40</c:v>
                </c:pt>
                <c:pt idx="20">
                  <c:v>117</c:v>
                </c:pt>
                <c:pt idx="21">
                  <c:v>42</c:v>
                </c:pt>
                <c:pt idx="22">
                  <c:v>30</c:v>
                </c:pt>
                <c:pt idx="23">
                  <c:v>113</c:v>
                </c:pt>
                <c:pt idx="24">
                  <c:v>153</c:v>
                </c:pt>
                <c:pt idx="25">
                  <c:v>119</c:v>
                </c:pt>
                <c:pt idx="26">
                  <c:v>84</c:v>
                </c:pt>
                <c:pt idx="27">
                  <c:v>40</c:v>
                </c:pt>
                <c:pt idx="28">
                  <c:v>25</c:v>
                </c:pt>
                <c:pt idx="29">
                  <c:v>40</c:v>
                </c:pt>
                <c:pt idx="30">
                  <c:v>30</c:v>
                </c:pt>
                <c:pt idx="31">
                  <c:v>48</c:v>
                </c:pt>
                <c:pt idx="32">
                  <c:v>155</c:v>
                </c:pt>
                <c:pt idx="33">
                  <c:v>24</c:v>
                </c:pt>
                <c:pt idx="34">
                  <c:v>102</c:v>
                </c:pt>
                <c:pt idx="35">
                  <c:v>70</c:v>
                </c:pt>
                <c:pt idx="36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5C-D649-A3AA-3E735D1FC90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32639759"/>
        <c:axId val="1532157887"/>
      </c:barChart>
      <c:catAx>
        <c:axId val="1532639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157887"/>
        <c:crosses val="autoZero"/>
        <c:auto val="1"/>
        <c:lblAlgn val="ctr"/>
        <c:lblOffset val="100"/>
        <c:noMultiLvlLbl val="0"/>
      </c:catAx>
      <c:valAx>
        <c:axId val="1532157887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326397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TFIDF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Logistic Regression</c:v>
                </c:pt>
                <c:pt idx="1">
                  <c:v>Naïve Bayes</c:v>
                </c:pt>
                <c:pt idx="2">
                  <c:v>Decision Tree</c:v>
                </c:pt>
                <c:pt idx="3">
                  <c:v>Random Forest</c:v>
                </c:pt>
                <c:pt idx="4">
                  <c:v>Xgboost </c:v>
                </c:pt>
                <c:pt idx="5">
                  <c:v>CAT Boost </c:v>
                </c:pt>
                <c:pt idx="6">
                  <c:v>Light GBM </c:v>
                </c:pt>
                <c:pt idx="7">
                  <c:v>ANN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0.78559999999999997</c:v>
                </c:pt>
                <c:pt idx="1">
                  <c:v>0.58120000000000005</c:v>
                </c:pt>
                <c:pt idx="2">
                  <c:v>0.78120000000000001</c:v>
                </c:pt>
                <c:pt idx="3">
                  <c:v>0.82579999999999998</c:v>
                </c:pt>
                <c:pt idx="4">
                  <c:v>0.86470000000000002</c:v>
                </c:pt>
                <c:pt idx="5">
                  <c:v>0.88480000000000003</c:v>
                </c:pt>
                <c:pt idx="6">
                  <c:v>0.88480000000000003</c:v>
                </c:pt>
                <c:pt idx="7">
                  <c:v>0.77839999999999998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89-4C4C-8501-87220EE8689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CountVectorizer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Logistic Regression</c:v>
                </c:pt>
                <c:pt idx="1">
                  <c:v>Naïve Bayes</c:v>
                </c:pt>
                <c:pt idx="2">
                  <c:v>Decision Tree</c:v>
                </c:pt>
                <c:pt idx="3">
                  <c:v>Random Forest</c:v>
                </c:pt>
                <c:pt idx="4">
                  <c:v>Xgboost </c:v>
                </c:pt>
                <c:pt idx="5">
                  <c:v>CAT Boost </c:v>
                </c:pt>
                <c:pt idx="6">
                  <c:v>Light GBM </c:v>
                </c:pt>
                <c:pt idx="7">
                  <c:v>ANN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0.81579999999999997</c:v>
                </c:pt>
                <c:pt idx="1">
                  <c:v>0.73089999999999999</c:v>
                </c:pt>
                <c:pt idx="2">
                  <c:v>0.74819999999999998</c:v>
                </c:pt>
                <c:pt idx="3">
                  <c:v>0.80279999999999996</c:v>
                </c:pt>
                <c:pt idx="4">
                  <c:v>0.86180000000000001</c:v>
                </c:pt>
                <c:pt idx="5">
                  <c:v>0.87480000000000002</c:v>
                </c:pt>
                <c:pt idx="6">
                  <c:v>0.86040000000000005</c:v>
                </c:pt>
                <c:pt idx="7">
                  <c:v>0.76829999999999998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6E-CD4C-ADC1-1DAA22496C0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32639759"/>
        <c:axId val="1532157887"/>
      </c:barChart>
      <c:catAx>
        <c:axId val="1532639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157887"/>
        <c:crosses val="autoZero"/>
        <c:auto val="1"/>
        <c:lblAlgn val="ctr"/>
        <c:lblOffset val="100"/>
        <c:noMultiLvlLbl val="0"/>
      </c:catAx>
      <c:valAx>
        <c:axId val="1532157887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532639759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571877171630777E-2"/>
          <c:y val="3.8181154042918219E-2"/>
          <c:w val="0.91648340537397943"/>
          <c:h val="0.73744544028332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HR</c:v>
                </c:pt>
                <c:pt idx="1">
                  <c:v>TEACHER</c:v>
                </c:pt>
                <c:pt idx="2">
                  <c:v>Python Developer</c:v>
                </c:pt>
                <c:pt idx="3">
                  <c:v>Business Development</c:v>
                </c:pt>
                <c:pt idx="4">
                  <c:v>ADVOCATE</c:v>
                </c:pt>
              </c:strCache>
            </c:strRef>
          </c:cat>
          <c:val>
            <c:numRef>
              <c:f>Sheet1!$B$2:$B$6</c:f>
              <c:numCache>
                <c:formatCode>0.000</c:formatCode>
                <c:ptCount val="5"/>
                <c:pt idx="0">
                  <c:v>0.95533009999999996</c:v>
                </c:pt>
                <c:pt idx="1">
                  <c:v>1.3520921E-2</c:v>
                </c:pt>
                <c:pt idx="2">
                  <c:v>4.5056480000000001E-3</c:v>
                </c:pt>
                <c:pt idx="3">
                  <c:v>1.6644218E-3</c:v>
                </c:pt>
                <c:pt idx="4">
                  <c:v>1.1172529000000001E-3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A-4B46-88D0-D6BC7A6C703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32639759"/>
        <c:axId val="1532157887"/>
      </c:barChart>
      <c:catAx>
        <c:axId val="1532639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157887"/>
        <c:crosses val="autoZero"/>
        <c:auto val="1"/>
        <c:lblAlgn val="ctr"/>
        <c:lblOffset val="100"/>
        <c:noMultiLvlLbl val="0"/>
      </c:catAx>
      <c:valAx>
        <c:axId val="1532157887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crossAx val="15326397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571877171630777E-2"/>
          <c:y val="3.8181154042918219E-2"/>
          <c:w val="0.91648340537397943"/>
          <c:h val="0.73744544028332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Business Development</c:v>
                </c:pt>
                <c:pt idx="1">
                  <c:v>DevOps Engineer</c:v>
                </c:pt>
                <c:pt idx="2">
                  <c:v>TEACHER</c:v>
                </c:pt>
                <c:pt idx="3">
                  <c:v>Data Science</c:v>
                </c:pt>
                <c:pt idx="4">
                  <c:v>CONSULTANT</c:v>
                </c:pt>
              </c:strCache>
            </c:strRef>
          </c:cat>
          <c:val>
            <c:numRef>
              <c:f>Sheet1!$B$2:$B$6</c:f>
              <c:numCache>
                <c:formatCode>0.000</c:formatCode>
                <c:ptCount val="5"/>
                <c:pt idx="0">
                  <c:v>0.64248810000000001</c:v>
                </c:pt>
                <c:pt idx="1">
                  <c:v>0.28899297000000002</c:v>
                </c:pt>
                <c:pt idx="2">
                  <c:v>1.6396500000000001E-2</c:v>
                </c:pt>
                <c:pt idx="3">
                  <c:v>2.7971825999999998E-3</c:v>
                </c:pt>
                <c:pt idx="4">
                  <c:v>2.5383427000000001E-3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A-4B46-88D0-D6BC7A6C703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32639759"/>
        <c:axId val="1532157887"/>
      </c:barChart>
      <c:catAx>
        <c:axId val="1532639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157887"/>
        <c:crosses val="autoZero"/>
        <c:auto val="1"/>
        <c:lblAlgn val="ctr"/>
        <c:lblOffset val="100"/>
        <c:noMultiLvlLbl val="0"/>
      </c:catAx>
      <c:valAx>
        <c:axId val="1532157887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crossAx val="15326397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571877171630777E-2"/>
          <c:y val="3.8181154042918219E-2"/>
          <c:w val="0.91648340537397943"/>
          <c:h val="0.73744544028332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TEACHER</c:v>
                </c:pt>
                <c:pt idx="1">
                  <c:v>Arts</c:v>
                </c:pt>
                <c:pt idx="2">
                  <c:v>FITNESS</c:v>
                </c:pt>
                <c:pt idx="3">
                  <c:v>Civil Engineer</c:v>
                </c:pt>
                <c:pt idx="4">
                  <c:v>HEALTHCARE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0.67172337000000004</c:v>
                </c:pt>
                <c:pt idx="1">
                  <c:v>1.228221E-2</c:v>
                </c:pt>
                <c:pt idx="2">
                  <c:v>1.2182615000000001E-2</c:v>
                </c:pt>
                <c:pt idx="3">
                  <c:v>1.1809558E-2</c:v>
                </c:pt>
                <c:pt idx="4">
                  <c:v>1.1745916E-2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A-4B46-88D0-D6BC7A6C703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32639759"/>
        <c:axId val="1532157887"/>
      </c:barChart>
      <c:catAx>
        <c:axId val="1532639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157887"/>
        <c:crosses val="autoZero"/>
        <c:auto val="1"/>
        <c:lblAlgn val="ctr"/>
        <c:lblOffset val="100"/>
        <c:noMultiLvlLbl val="0"/>
      </c:catAx>
      <c:valAx>
        <c:axId val="1532157887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5326397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4571877171630777E-2"/>
          <c:y val="3.8181154042918219E-2"/>
          <c:w val="0.91648340537397943"/>
          <c:h val="0.737445440283322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2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TEACHER</c:v>
                </c:pt>
                <c:pt idx="1">
                  <c:v>Business Development</c:v>
                </c:pt>
                <c:pt idx="2">
                  <c:v>HR</c:v>
                </c:pt>
                <c:pt idx="3">
                  <c:v>IT</c:v>
                </c:pt>
                <c:pt idx="4">
                  <c:v>ADVOCATE</c:v>
                </c:pt>
              </c:strCache>
            </c:strRef>
          </c:cat>
          <c:val>
            <c:numRef>
              <c:f>Sheet1!$B$2:$B$6</c:f>
              <c:numCache>
                <c:formatCode>0.0000</c:formatCode>
                <c:ptCount val="5"/>
                <c:pt idx="0">
                  <c:v>0.18180703000000001</c:v>
                </c:pt>
                <c:pt idx="1">
                  <c:v>5.852748E-2</c:v>
                </c:pt>
                <c:pt idx="2">
                  <c:v>3.7898645000000002E-2</c:v>
                </c:pt>
                <c:pt idx="3">
                  <c:v>3.7800162999999998E-2</c:v>
                </c:pt>
                <c:pt idx="4">
                  <c:v>2.9023957E-2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1A-4B46-88D0-D6BC7A6C703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532639759"/>
        <c:axId val="1532157887"/>
      </c:barChart>
      <c:catAx>
        <c:axId val="15326397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157887"/>
        <c:crosses val="autoZero"/>
        <c:auto val="1"/>
        <c:lblAlgn val="ctr"/>
        <c:lblOffset val="100"/>
        <c:noMultiLvlLbl val="0"/>
      </c:catAx>
      <c:valAx>
        <c:axId val="1532157887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crossAx val="1532639759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605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51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958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899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8489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5abef0139_0_1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5abef0139_0_1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84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6291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442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598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399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9" r:id="rId6"/>
    <p:sldLayoutId id="2147483660" r:id="rId7"/>
    <p:sldLayoutId id="2147483662" r:id="rId8"/>
    <p:sldLayoutId id="2147483666" r:id="rId9"/>
    <p:sldLayoutId id="214748366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image" Target="../media/image18.png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latin typeface="Rajdhani"/>
                <a:ea typeface="Rajdhani"/>
                <a:cs typeface="Rajdhani"/>
                <a:sym typeface="Rajdhani"/>
              </a:rPr>
              <a:t>Craigslist Resume Filtering</a:t>
            </a:r>
            <a:endParaRPr sz="54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796184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Team Spartans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3" name="Picture 2" descr="A group of people in armor&#10;&#10;Description automatically generated with low confidence">
            <a:extLst>
              <a:ext uri="{FF2B5EF4-FFF2-40B4-BE49-F238E27FC236}">
                <a16:creationId xmlns:a16="http://schemas.microsoft.com/office/drawing/2014/main" id="{912F33B7-04EA-4294-8F12-6C0FF9D2B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846" y="1661205"/>
            <a:ext cx="4743450" cy="2009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78FC365-C7FD-4745-AA15-A576616253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673024"/>
              </p:ext>
            </p:extLst>
          </p:nvPr>
        </p:nvGraphicFramePr>
        <p:xfrm>
          <a:off x="4383741" y="1339385"/>
          <a:ext cx="4760260" cy="3592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C31D35-2CE6-6C49-936C-761F231543C3}"/>
              </a:ext>
            </a:extLst>
          </p:cNvPr>
          <p:cNvSpPr txBox="1"/>
          <p:nvPr/>
        </p:nvSpPr>
        <p:spPr>
          <a:xfrm>
            <a:off x="402610" y="1790580"/>
            <a:ext cx="3173347" cy="2274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2"/>
                </a:solidFill>
              </a:rPr>
              <a:t>For Basic Algorithms, the Count Vectorizer technique is performing well whereas Trees algorithms performed well when </a:t>
            </a:r>
            <a:r>
              <a:rPr lang="en-US" sz="1200" dirty="0" err="1">
                <a:solidFill>
                  <a:schemeClr val="tx2"/>
                </a:solidFill>
              </a:rPr>
              <a:t>Tfidf</a:t>
            </a:r>
            <a:r>
              <a:rPr lang="en-US" sz="1200" dirty="0">
                <a:solidFill>
                  <a:schemeClr val="tx2"/>
                </a:solidFill>
              </a:rPr>
              <a:t> is used for preprocessing</a:t>
            </a:r>
          </a:p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sz="1200" dirty="0">
                <a:solidFill>
                  <a:schemeClr val="tx2"/>
                </a:solidFill>
              </a:rPr>
              <a:t> </a:t>
            </a:r>
          </a:p>
          <a:p>
            <a:pPr marL="171450" indent="-171450">
              <a:lnSpc>
                <a:spcPct val="15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2"/>
                </a:solidFill>
              </a:rPr>
              <a:t>Despite it being multi-class, the accuracy is really promising Which may be due to the number of features</a:t>
            </a:r>
          </a:p>
        </p:txBody>
      </p:sp>
      <p:cxnSp>
        <p:nvCxnSpPr>
          <p:cNvPr id="10" name="Google Shape;1754;p44">
            <a:extLst>
              <a:ext uri="{FF2B5EF4-FFF2-40B4-BE49-F238E27FC236}">
                <a16:creationId xmlns:a16="http://schemas.microsoft.com/office/drawing/2014/main" id="{DF0B8102-D6A0-D747-92B2-FA4DF14BFC8B}"/>
              </a:ext>
            </a:extLst>
          </p:cNvPr>
          <p:cNvCxnSpPr>
            <a:cxnSpLocks/>
          </p:cNvCxnSpPr>
          <p:nvPr/>
        </p:nvCxnSpPr>
        <p:spPr>
          <a:xfrm>
            <a:off x="138953" y="1147482"/>
            <a:ext cx="886609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97331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</a:t>
            </a:r>
            <a:endParaRPr/>
          </a:p>
        </p:txBody>
      </p:sp>
      <p:cxnSp>
        <p:nvCxnSpPr>
          <p:cNvPr id="11" name="Google Shape;1754;p44">
            <a:extLst>
              <a:ext uri="{FF2B5EF4-FFF2-40B4-BE49-F238E27FC236}">
                <a16:creationId xmlns:a16="http://schemas.microsoft.com/office/drawing/2014/main" id="{EC9B9CD4-1454-E543-8C8F-7B1D1E46EDC2}"/>
              </a:ext>
            </a:extLst>
          </p:cNvPr>
          <p:cNvCxnSpPr>
            <a:cxnSpLocks/>
          </p:cNvCxnSpPr>
          <p:nvPr/>
        </p:nvCxnSpPr>
        <p:spPr>
          <a:xfrm>
            <a:off x="138953" y="1147482"/>
            <a:ext cx="886609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69B5D301-2CEC-DD45-B951-39F1AF81B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7" y="1293233"/>
            <a:ext cx="3645179" cy="2137416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2EDE02F-67BD-4B40-BCEC-C10C9FE247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360121"/>
              </p:ext>
            </p:extLst>
          </p:nvPr>
        </p:nvGraphicFramePr>
        <p:xfrm>
          <a:off x="290327" y="3415572"/>
          <a:ext cx="3645179" cy="172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4" name="Picture 13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E2A39391-287F-4F4B-ADBA-6AC1D76AB4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95"/>
          <a:stretch/>
        </p:blipFill>
        <p:spPr>
          <a:xfrm>
            <a:off x="5204606" y="1260575"/>
            <a:ext cx="3649067" cy="2139696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32FAEC76-B279-2943-ABDE-5FFC8A2390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650396"/>
              </p:ext>
            </p:extLst>
          </p:nvPr>
        </p:nvGraphicFramePr>
        <p:xfrm>
          <a:off x="5204606" y="3375783"/>
          <a:ext cx="3645179" cy="172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75326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- Misclassifications </a:t>
            </a:r>
            <a:endParaRPr/>
          </a:p>
        </p:txBody>
      </p:sp>
      <p:cxnSp>
        <p:nvCxnSpPr>
          <p:cNvPr id="11" name="Google Shape;1754;p44">
            <a:extLst>
              <a:ext uri="{FF2B5EF4-FFF2-40B4-BE49-F238E27FC236}">
                <a16:creationId xmlns:a16="http://schemas.microsoft.com/office/drawing/2014/main" id="{EC9B9CD4-1454-E543-8C8F-7B1D1E46EDC2}"/>
              </a:ext>
            </a:extLst>
          </p:cNvPr>
          <p:cNvCxnSpPr>
            <a:cxnSpLocks/>
          </p:cNvCxnSpPr>
          <p:nvPr/>
        </p:nvCxnSpPr>
        <p:spPr>
          <a:xfrm>
            <a:off x="138953" y="1147482"/>
            <a:ext cx="886609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2EDE02F-67BD-4B40-BCEC-C10C9FE247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9794608"/>
              </p:ext>
            </p:extLst>
          </p:nvPr>
        </p:nvGraphicFramePr>
        <p:xfrm>
          <a:off x="290327" y="3415572"/>
          <a:ext cx="3645179" cy="1727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32FAEC76-B279-2943-ABDE-5FFC8A2390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402779"/>
              </p:ext>
            </p:extLst>
          </p:nvPr>
        </p:nvGraphicFramePr>
        <p:xfrm>
          <a:off x="5204606" y="3432929"/>
          <a:ext cx="3645179" cy="1670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A60B93A-E04F-7048-B4BF-14D623074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40"/>
          <a:stretch/>
        </p:blipFill>
        <p:spPr>
          <a:xfrm>
            <a:off x="358243" y="1293233"/>
            <a:ext cx="4115145" cy="2139696"/>
          </a:xfrm>
          <a:prstGeom prst="rect">
            <a:avLst/>
          </a:prstGeom>
        </p:spPr>
      </p:pic>
      <p:pic>
        <p:nvPicPr>
          <p:cNvPr id="5" name="Picture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4E8D4BF6-201B-3246-BD48-C49AA81F24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6214"/>
          <a:stretch/>
        </p:blipFill>
        <p:spPr>
          <a:xfrm>
            <a:off x="5166739" y="1261179"/>
            <a:ext cx="3619018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4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Outcomes</a:t>
            </a:r>
            <a:endParaRPr/>
          </a:p>
        </p:txBody>
      </p:sp>
      <p:cxnSp>
        <p:nvCxnSpPr>
          <p:cNvPr id="28" name="Google Shape;1754;p44">
            <a:extLst>
              <a:ext uri="{FF2B5EF4-FFF2-40B4-BE49-F238E27FC236}">
                <a16:creationId xmlns:a16="http://schemas.microsoft.com/office/drawing/2014/main" id="{58BE524F-A031-4844-BC50-4025FFB71288}"/>
              </a:ext>
            </a:extLst>
          </p:cNvPr>
          <p:cNvCxnSpPr>
            <a:cxnSpLocks/>
          </p:cNvCxnSpPr>
          <p:nvPr/>
        </p:nvCxnSpPr>
        <p:spPr>
          <a:xfrm>
            <a:off x="138953" y="1147482"/>
            <a:ext cx="886609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C3B376-7906-DB43-94E5-A4A7A48B54F4}"/>
              </a:ext>
            </a:extLst>
          </p:cNvPr>
          <p:cNvGrpSpPr/>
          <p:nvPr/>
        </p:nvGrpSpPr>
        <p:grpSpPr>
          <a:xfrm>
            <a:off x="138953" y="1931478"/>
            <a:ext cx="4571996" cy="2146039"/>
            <a:chOff x="138953" y="1849979"/>
            <a:chExt cx="4571996" cy="2146039"/>
          </a:xfrm>
        </p:grpSpPr>
        <p:pic>
          <p:nvPicPr>
            <p:cNvPr id="25" name="Picture 24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EF635A76-B621-D140-A263-797D993D1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953" y="1849979"/>
              <a:ext cx="4571996" cy="2146039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E05C333-9B6F-E14C-92DA-0C999C3C3AD3}"/>
                </a:ext>
              </a:extLst>
            </p:cNvPr>
            <p:cNvGrpSpPr/>
            <p:nvPr/>
          </p:nvGrpSpPr>
          <p:grpSpPr>
            <a:xfrm>
              <a:off x="221496" y="3307043"/>
              <a:ext cx="742019" cy="649386"/>
              <a:chOff x="307221" y="3307043"/>
              <a:chExt cx="742019" cy="649386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12A2FC6-2884-4844-BD12-7302930B8BD0}"/>
                  </a:ext>
                </a:extLst>
              </p:cNvPr>
              <p:cNvSpPr txBox="1"/>
              <p:nvPr/>
            </p:nvSpPr>
            <p:spPr>
              <a:xfrm>
                <a:off x="307228" y="3307043"/>
                <a:ext cx="573741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/>
                  <a:t>Advocate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48DC314-5305-2C4B-AE45-5D485733F0BC}"/>
                  </a:ext>
                </a:extLst>
              </p:cNvPr>
              <p:cNvSpPr txBox="1"/>
              <p:nvPr/>
            </p:nvSpPr>
            <p:spPr>
              <a:xfrm>
                <a:off x="307228" y="3389626"/>
                <a:ext cx="573741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/>
                  <a:t>Arts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3E573C8-3D00-CF44-BBF8-48B5DEAA48CB}"/>
                  </a:ext>
                </a:extLst>
              </p:cNvPr>
              <p:cNvSpPr txBox="1"/>
              <p:nvPr/>
            </p:nvSpPr>
            <p:spPr>
              <a:xfrm>
                <a:off x="307228" y="3472209"/>
                <a:ext cx="573741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/>
                  <a:t>Automation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387C1BF-1C42-E14F-91BD-E674D59672A8}"/>
                  </a:ext>
                </a:extLst>
              </p:cNvPr>
              <p:cNvSpPr txBox="1"/>
              <p:nvPr/>
            </p:nvSpPr>
            <p:spPr>
              <a:xfrm>
                <a:off x="307228" y="3554792"/>
                <a:ext cx="573741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/>
                  <a:t>Blockchain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2436BE-81F3-4A4E-A2D2-E8A13757FF00}"/>
                  </a:ext>
                </a:extLst>
              </p:cNvPr>
              <p:cNvSpPr txBox="1"/>
              <p:nvPr/>
            </p:nvSpPr>
            <p:spPr>
              <a:xfrm>
                <a:off x="307227" y="3637375"/>
                <a:ext cx="573741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/>
                  <a:t>BPO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B0AA933-428F-1045-A412-D35D57A24253}"/>
                  </a:ext>
                </a:extLst>
              </p:cNvPr>
              <p:cNvSpPr txBox="1"/>
              <p:nvPr/>
            </p:nvSpPr>
            <p:spPr>
              <a:xfrm>
                <a:off x="307226" y="3719958"/>
                <a:ext cx="573741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/>
                  <a:t>Business Analyst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43469F-751F-B64E-BC53-2B3F9E050755}"/>
                  </a:ext>
                </a:extLst>
              </p:cNvPr>
              <p:cNvSpPr txBox="1"/>
              <p:nvPr/>
            </p:nvSpPr>
            <p:spPr>
              <a:xfrm>
                <a:off x="307225" y="3802541"/>
                <a:ext cx="742015" cy="153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"/>
                  <a:t>Business Development</a:t>
                </a:r>
              </a:p>
            </p:txBody>
          </p:sp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4BA4EF36-EFF6-BF49-B7E0-48208D8D70BC}"/>
                  </a:ext>
                </a:extLst>
              </p:cNvPr>
              <p:cNvSpPr/>
              <p:nvPr/>
            </p:nvSpPr>
            <p:spPr>
              <a:xfrm>
                <a:off x="307225" y="3361128"/>
                <a:ext cx="45719" cy="45719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D93FCD56-1B21-BD4B-ABA8-37F3ED90D834}"/>
                  </a:ext>
                </a:extLst>
              </p:cNvPr>
              <p:cNvSpPr/>
              <p:nvPr/>
            </p:nvSpPr>
            <p:spPr>
              <a:xfrm>
                <a:off x="307224" y="3856839"/>
                <a:ext cx="45719" cy="45719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F6329404-10CA-0646-9CDF-3C63CB228A63}"/>
                  </a:ext>
                </a:extLst>
              </p:cNvPr>
              <p:cNvSpPr/>
              <p:nvPr/>
            </p:nvSpPr>
            <p:spPr>
              <a:xfrm>
                <a:off x="307223" y="3768403"/>
                <a:ext cx="45719" cy="45719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851884B5-9572-574F-A7D4-C163EADCE19F}"/>
                  </a:ext>
                </a:extLst>
              </p:cNvPr>
              <p:cNvSpPr/>
              <p:nvPr/>
            </p:nvSpPr>
            <p:spPr>
              <a:xfrm>
                <a:off x="307223" y="3682097"/>
                <a:ext cx="45719" cy="45719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0E1F2885-9092-8748-90CB-2447679EC894}"/>
                  </a:ext>
                </a:extLst>
              </p:cNvPr>
              <p:cNvSpPr/>
              <p:nvPr/>
            </p:nvSpPr>
            <p:spPr>
              <a:xfrm>
                <a:off x="307222" y="3601240"/>
                <a:ext cx="45719" cy="45719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B55010D7-BC14-594E-9C9A-C0AB54200B15}"/>
                  </a:ext>
                </a:extLst>
              </p:cNvPr>
              <p:cNvSpPr/>
              <p:nvPr/>
            </p:nvSpPr>
            <p:spPr>
              <a:xfrm>
                <a:off x="307221" y="3520383"/>
                <a:ext cx="45719" cy="45719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0FD5E7E6-7BE1-EF46-9030-E91F43243F14}"/>
                  </a:ext>
                </a:extLst>
              </p:cNvPr>
              <p:cNvSpPr/>
              <p:nvPr/>
            </p:nvSpPr>
            <p:spPr>
              <a:xfrm>
                <a:off x="307221" y="3441636"/>
                <a:ext cx="45719" cy="45719"/>
              </a:xfrm>
              <a:prstGeom prst="roundRect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C2B0D23-8815-7341-BB31-CB1E39C56977}"/>
                </a:ext>
              </a:extLst>
            </p:cNvPr>
            <p:cNvSpPr/>
            <p:nvPr/>
          </p:nvSpPr>
          <p:spPr>
            <a:xfrm>
              <a:off x="161925" y="3307044"/>
              <a:ext cx="768350" cy="64938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DDA96C-7713-AF46-9A48-BDFF9D8D870A}"/>
              </a:ext>
            </a:extLst>
          </p:cNvPr>
          <p:cNvGrpSpPr/>
          <p:nvPr/>
        </p:nvGrpSpPr>
        <p:grpSpPr>
          <a:xfrm>
            <a:off x="5067050" y="1484636"/>
            <a:ext cx="3337422" cy="3039722"/>
            <a:chOff x="5067050" y="1484636"/>
            <a:chExt cx="3337422" cy="30397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3C8450-D77D-6246-BFB1-5EE20FE8EAA0}"/>
                </a:ext>
              </a:extLst>
            </p:cNvPr>
            <p:cNvGrpSpPr/>
            <p:nvPr/>
          </p:nvGrpSpPr>
          <p:grpSpPr>
            <a:xfrm>
              <a:off x="5067050" y="1484636"/>
              <a:ext cx="3290202" cy="706377"/>
              <a:chOff x="5067050" y="1484636"/>
              <a:chExt cx="3290202" cy="706377"/>
            </a:xfrm>
          </p:grpSpPr>
          <p:grpSp>
            <p:nvGrpSpPr>
              <p:cNvPr id="42" name="Google Shape;1925;p51">
                <a:extLst>
                  <a:ext uri="{FF2B5EF4-FFF2-40B4-BE49-F238E27FC236}">
                    <a16:creationId xmlns:a16="http://schemas.microsoft.com/office/drawing/2014/main" id="{CFAB8F2F-A30F-8C43-A113-CFED9A461F88}"/>
                  </a:ext>
                </a:extLst>
              </p:cNvPr>
              <p:cNvGrpSpPr/>
              <p:nvPr/>
            </p:nvGrpSpPr>
            <p:grpSpPr>
              <a:xfrm>
                <a:off x="5067050" y="1508945"/>
                <a:ext cx="682068" cy="682068"/>
                <a:chOff x="5080188" y="927900"/>
                <a:chExt cx="961200" cy="961200"/>
              </a:xfrm>
            </p:grpSpPr>
            <p:sp>
              <p:nvSpPr>
                <p:cNvPr id="43" name="Google Shape;1926;p51">
                  <a:extLst>
                    <a:ext uri="{FF2B5EF4-FFF2-40B4-BE49-F238E27FC236}">
                      <a16:creationId xmlns:a16="http://schemas.microsoft.com/office/drawing/2014/main" id="{9E7D1203-86CF-7C4D-8F83-AF5BB18415A3}"/>
                    </a:ext>
                  </a:extLst>
                </p:cNvPr>
                <p:cNvSpPr/>
                <p:nvPr/>
              </p:nvSpPr>
              <p:spPr>
                <a:xfrm>
                  <a:off x="5201900" y="1050116"/>
                  <a:ext cx="716700" cy="716700"/>
                </a:xfrm>
                <a:prstGeom prst="donut">
                  <a:avLst>
                    <a:gd name="adj" fmla="val 4716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927;p51">
                  <a:extLst>
                    <a:ext uri="{FF2B5EF4-FFF2-40B4-BE49-F238E27FC236}">
                      <a16:creationId xmlns:a16="http://schemas.microsoft.com/office/drawing/2014/main" id="{4DF25FFF-3A1E-B146-9536-00540D007AE8}"/>
                    </a:ext>
                  </a:extLst>
                </p:cNvPr>
                <p:cNvSpPr/>
                <p:nvPr/>
              </p:nvSpPr>
              <p:spPr>
                <a:xfrm>
                  <a:off x="5269594" y="1117818"/>
                  <a:ext cx="581100" cy="581100"/>
                </a:xfrm>
                <a:prstGeom prst="donut">
                  <a:avLst>
                    <a:gd name="adj" fmla="val 5814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928;p51">
                  <a:extLst>
                    <a:ext uri="{FF2B5EF4-FFF2-40B4-BE49-F238E27FC236}">
                      <a16:creationId xmlns:a16="http://schemas.microsoft.com/office/drawing/2014/main" id="{621EDE8D-4098-6C4A-94DE-E198B3A136E1}"/>
                    </a:ext>
                  </a:extLst>
                </p:cNvPr>
                <p:cNvSpPr/>
                <p:nvPr/>
              </p:nvSpPr>
              <p:spPr>
                <a:xfrm>
                  <a:off x="5339279" y="1187526"/>
                  <a:ext cx="441900" cy="441600"/>
                </a:xfrm>
                <a:prstGeom prst="donut">
                  <a:avLst>
                    <a:gd name="adj" fmla="val 7648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929;p51">
                  <a:extLst>
                    <a:ext uri="{FF2B5EF4-FFF2-40B4-BE49-F238E27FC236}">
                      <a16:creationId xmlns:a16="http://schemas.microsoft.com/office/drawing/2014/main" id="{8A2C46DB-F83F-B848-B427-47D0EAC24CC9}"/>
                    </a:ext>
                  </a:extLst>
                </p:cNvPr>
                <p:cNvSpPr/>
                <p:nvPr/>
              </p:nvSpPr>
              <p:spPr>
                <a:xfrm>
                  <a:off x="5414892" y="1263155"/>
                  <a:ext cx="290700" cy="290700"/>
                </a:xfrm>
                <a:prstGeom prst="donut">
                  <a:avLst>
                    <a:gd name="adj" fmla="val 10182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930;p51">
                  <a:extLst>
                    <a:ext uri="{FF2B5EF4-FFF2-40B4-BE49-F238E27FC236}">
                      <a16:creationId xmlns:a16="http://schemas.microsoft.com/office/drawing/2014/main" id="{6A8E313B-6DBB-764A-AE4B-57FDE113C73C}"/>
                    </a:ext>
                  </a:extLst>
                </p:cNvPr>
                <p:cNvSpPr/>
                <p:nvPr/>
              </p:nvSpPr>
              <p:spPr>
                <a:xfrm rot="-3809958">
                  <a:off x="5202435" y="1050148"/>
                  <a:ext cx="716705" cy="716705"/>
                </a:xfrm>
                <a:prstGeom prst="blockArc">
                  <a:avLst>
                    <a:gd name="adj1" fmla="val 5266439"/>
                    <a:gd name="adj2" fmla="val 19995741"/>
                    <a:gd name="adj3" fmla="val 4692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931;p51">
                  <a:extLst>
                    <a:ext uri="{FF2B5EF4-FFF2-40B4-BE49-F238E27FC236}">
                      <a16:creationId xmlns:a16="http://schemas.microsoft.com/office/drawing/2014/main" id="{B0FFFB1F-67A0-3F46-A0CE-9502279DB409}"/>
                    </a:ext>
                  </a:extLst>
                </p:cNvPr>
                <p:cNvSpPr/>
                <p:nvPr/>
              </p:nvSpPr>
              <p:spPr>
                <a:xfrm rot="-3906059">
                  <a:off x="5269616" y="1117617"/>
                  <a:ext cx="581445" cy="581445"/>
                </a:xfrm>
                <a:prstGeom prst="blockArc">
                  <a:avLst>
                    <a:gd name="adj1" fmla="val 3085776"/>
                    <a:gd name="adj2" fmla="val 20100839"/>
                    <a:gd name="adj3" fmla="val 5564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932;p51">
                  <a:extLst>
                    <a:ext uri="{FF2B5EF4-FFF2-40B4-BE49-F238E27FC236}">
                      <a16:creationId xmlns:a16="http://schemas.microsoft.com/office/drawing/2014/main" id="{310BD0AE-7989-A54E-B65D-E4E8C76CEE78}"/>
                    </a:ext>
                  </a:extLst>
                </p:cNvPr>
                <p:cNvSpPr/>
                <p:nvPr/>
              </p:nvSpPr>
              <p:spPr>
                <a:xfrm rot="-4222340">
                  <a:off x="5339825" y="1187386"/>
                  <a:ext cx="442087" cy="442087"/>
                </a:xfrm>
                <a:prstGeom prst="blockArc">
                  <a:avLst>
                    <a:gd name="adj1" fmla="val 8884448"/>
                    <a:gd name="adj2" fmla="val 20414899"/>
                    <a:gd name="adj3" fmla="val 7688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933;p51">
                  <a:extLst>
                    <a:ext uri="{FF2B5EF4-FFF2-40B4-BE49-F238E27FC236}">
                      <a16:creationId xmlns:a16="http://schemas.microsoft.com/office/drawing/2014/main" id="{EFAE672F-B9E2-BF4E-A96B-AA30B68D7FFD}"/>
                    </a:ext>
                  </a:extLst>
                </p:cNvPr>
                <p:cNvSpPr/>
                <p:nvPr/>
              </p:nvSpPr>
              <p:spPr>
                <a:xfrm rot="-4538880">
                  <a:off x="5414922" y="1262925"/>
                  <a:ext cx="290465" cy="290465"/>
                </a:xfrm>
                <a:prstGeom prst="blockArc">
                  <a:avLst>
                    <a:gd name="adj1" fmla="val 6490304"/>
                    <a:gd name="adj2" fmla="val 20700625"/>
                    <a:gd name="adj3" fmla="val 10156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9" name="Google Shape;668;p34">
                <a:extLst>
                  <a:ext uri="{FF2B5EF4-FFF2-40B4-BE49-F238E27FC236}">
                    <a16:creationId xmlns:a16="http://schemas.microsoft.com/office/drawing/2014/main" id="{FA8323B6-9933-A64C-A632-8393864075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5084" y="1484636"/>
                <a:ext cx="2612168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1pPr>
                <a:lvl2pPr marL="914400" marR="0" lvl="1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2pPr>
                <a:lvl3pPr marL="1371600" marR="0" lvl="2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Aft>
                    <a:spcPts val="1600"/>
                  </a:spcAft>
                  <a:buFont typeface="Fira Sans Condensed Light"/>
                  <a:buNone/>
                </a:pPr>
                <a:r>
                  <a:rPr lang="en-US" sz="1800" b="1">
                    <a:latin typeface="Rajdhani"/>
                    <a:ea typeface="Rajdhani"/>
                    <a:cs typeface="Rajdhani"/>
                    <a:sym typeface="Rajdhani"/>
                  </a:rPr>
                  <a:t>Resume based filter on Landing Page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D50C60-3202-A049-B265-B0E598850968}"/>
                </a:ext>
              </a:extLst>
            </p:cNvPr>
            <p:cNvGrpSpPr/>
            <p:nvPr/>
          </p:nvGrpSpPr>
          <p:grpSpPr>
            <a:xfrm>
              <a:off x="5067050" y="2651309"/>
              <a:ext cx="3337422" cy="706377"/>
              <a:chOff x="5069837" y="2445110"/>
              <a:chExt cx="3337422" cy="706377"/>
            </a:xfrm>
          </p:grpSpPr>
          <p:grpSp>
            <p:nvGrpSpPr>
              <p:cNvPr id="51" name="Google Shape;1925;p51">
                <a:extLst>
                  <a:ext uri="{FF2B5EF4-FFF2-40B4-BE49-F238E27FC236}">
                    <a16:creationId xmlns:a16="http://schemas.microsoft.com/office/drawing/2014/main" id="{79B065D1-D2A6-6D48-B5F3-C44C57C52E38}"/>
                  </a:ext>
                </a:extLst>
              </p:cNvPr>
              <p:cNvGrpSpPr/>
              <p:nvPr/>
            </p:nvGrpSpPr>
            <p:grpSpPr>
              <a:xfrm>
                <a:off x="5069837" y="2469419"/>
                <a:ext cx="682068" cy="682068"/>
                <a:chOff x="5080188" y="927900"/>
                <a:chExt cx="961200" cy="961200"/>
              </a:xfrm>
            </p:grpSpPr>
            <p:sp>
              <p:nvSpPr>
                <p:cNvPr id="52" name="Google Shape;1926;p51">
                  <a:extLst>
                    <a:ext uri="{FF2B5EF4-FFF2-40B4-BE49-F238E27FC236}">
                      <a16:creationId xmlns:a16="http://schemas.microsoft.com/office/drawing/2014/main" id="{4877A2D9-9F91-E14F-B76A-837C2FAB31AA}"/>
                    </a:ext>
                  </a:extLst>
                </p:cNvPr>
                <p:cNvSpPr/>
                <p:nvPr/>
              </p:nvSpPr>
              <p:spPr>
                <a:xfrm>
                  <a:off x="5201900" y="1050116"/>
                  <a:ext cx="716700" cy="716700"/>
                </a:xfrm>
                <a:prstGeom prst="donut">
                  <a:avLst>
                    <a:gd name="adj" fmla="val 4716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927;p51">
                  <a:extLst>
                    <a:ext uri="{FF2B5EF4-FFF2-40B4-BE49-F238E27FC236}">
                      <a16:creationId xmlns:a16="http://schemas.microsoft.com/office/drawing/2014/main" id="{B8204B7F-CEAF-9848-8B89-7D26063BCF00}"/>
                    </a:ext>
                  </a:extLst>
                </p:cNvPr>
                <p:cNvSpPr/>
                <p:nvPr/>
              </p:nvSpPr>
              <p:spPr>
                <a:xfrm>
                  <a:off x="5269594" y="1117818"/>
                  <a:ext cx="581100" cy="581100"/>
                </a:xfrm>
                <a:prstGeom prst="donut">
                  <a:avLst>
                    <a:gd name="adj" fmla="val 5814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928;p51">
                  <a:extLst>
                    <a:ext uri="{FF2B5EF4-FFF2-40B4-BE49-F238E27FC236}">
                      <a16:creationId xmlns:a16="http://schemas.microsoft.com/office/drawing/2014/main" id="{9665DBB2-16C9-9642-AFB4-A2D2C26E6386}"/>
                    </a:ext>
                  </a:extLst>
                </p:cNvPr>
                <p:cNvSpPr/>
                <p:nvPr/>
              </p:nvSpPr>
              <p:spPr>
                <a:xfrm>
                  <a:off x="5339279" y="1187526"/>
                  <a:ext cx="441900" cy="441600"/>
                </a:xfrm>
                <a:prstGeom prst="donut">
                  <a:avLst>
                    <a:gd name="adj" fmla="val 7648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929;p51">
                  <a:extLst>
                    <a:ext uri="{FF2B5EF4-FFF2-40B4-BE49-F238E27FC236}">
                      <a16:creationId xmlns:a16="http://schemas.microsoft.com/office/drawing/2014/main" id="{4D59D63C-713E-1C4D-8F05-34F76C466892}"/>
                    </a:ext>
                  </a:extLst>
                </p:cNvPr>
                <p:cNvSpPr/>
                <p:nvPr/>
              </p:nvSpPr>
              <p:spPr>
                <a:xfrm>
                  <a:off x="5414892" y="1263155"/>
                  <a:ext cx="290700" cy="290700"/>
                </a:xfrm>
                <a:prstGeom prst="donut">
                  <a:avLst>
                    <a:gd name="adj" fmla="val 10182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930;p51">
                  <a:extLst>
                    <a:ext uri="{FF2B5EF4-FFF2-40B4-BE49-F238E27FC236}">
                      <a16:creationId xmlns:a16="http://schemas.microsoft.com/office/drawing/2014/main" id="{3F9CF3B8-5487-2844-A2CD-5E5CA22B9981}"/>
                    </a:ext>
                  </a:extLst>
                </p:cNvPr>
                <p:cNvSpPr/>
                <p:nvPr/>
              </p:nvSpPr>
              <p:spPr>
                <a:xfrm rot="-3809958">
                  <a:off x="5202435" y="1050148"/>
                  <a:ext cx="716705" cy="716705"/>
                </a:xfrm>
                <a:prstGeom prst="blockArc">
                  <a:avLst>
                    <a:gd name="adj1" fmla="val 5266439"/>
                    <a:gd name="adj2" fmla="val 19995741"/>
                    <a:gd name="adj3" fmla="val 4692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931;p51">
                  <a:extLst>
                    <a:ext uri="{FF2B5EF4-FFF2-40B4-BE49-F238E27FC236}">
                      <a16:creationId xmlns:a16="http://schemas.microsoft.com/office/drawing/2014/main" id="{0115DEB4-0789-C644-9796-11C5118F9F5E}"/>
                    </a:ext>
                  </a:extLst>
                </p:cNvPr>
                <p:cNvSpPr/>
                <p:nvPr/>
              </p:nvSpPr>
              <p:spPr>
                <a:xfrm rot="-3906059">
                  <a:off x="5269616" y="1117617"/>
                  <a:ext cx="581445" cy="581445"/>
                </a:xfrm>
                <a:prstGeom prst="blockArc">
                  <a:avLst>
                    <a:gd name="adj1" fmla="val 3085776"/>
                    <a:gd name="adj2" fmla="val 20100839"/>
                    <a:gd name="adj3" fmla="val 5564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932;p51">
                  <a:extLst>
                    <a:ext uri="{FF2B5EF4-FFF2-40B4-BE49-F238E27FC236}">
                      <a16:creationId xmlns:a16="http://schemas.microsoft.com/office/drawing/2014/main" id="{E4EF896C-497A-7944-9B77-828DF52B8A13}"/>
                    </a:ext>
                  </a:extLst>
                </p:cNvPr>
                <p:cNvSpPr/>
                <p:nvPr/>
              </p:nvSpPr>
              <p:spPr>
                <a:xfrm rot="-4222340">
                  <a:off x="5339825" y="1187386"/>
                  <a:ext cx="442087" cy="442087"/>
                </a:xfrm>
                <a:prstGeom prst="blockArc">
                  <a:avLst>
                    <a:gd name="adj1" fmla="val 8884448"/>
                    <a:gd name="adj2" fmla="val 20414899"/>
                    <a:gd name="adj3" fmla="val 7688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933;p51">
                  <a:extLst>
                    <a:ext uri="{FF2B5EF4-FFF2-40B4-BE49-F238E27FC236}">
                      <a16:creationId xmlns:a16="http://schemas.microsoft.com/office/drawing/2014/main" id="{200B36EB-0261-3947-8258-FD7130F6FF3F}"/>
                    </a:ext>
                  </a:extLst>
                </p:cNvPr>
                <p:cNvSpPr/>
                <p:nvPr/>
              </p:nvSpPr>
              <p:spPr>
                <a:xfrm rot="-4538880">
                  <a:off x="5414922" y="1262925"/>
                  <a:ext cx="290465" cy="290465"/>
                </a:xfrm>
                <a:prstGeom prst="blockArc">
                  <a:avLst>
                    <a:gd name="adj1" fmla="val 6490304"/>
                    <a:gd name="adj2" fmla="val 20700625"/>
                    <a:gd name="adj3" fmla="val 10156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0" name="Google Shape;668;p34">
                <a:extLst>
                  <a:ext uri="{FF2B5EF4-FFF2-40B4-BE49-F238E27FC236}">
                    <a16:creationId xmlns:a16="http://schemas.microsoft.com/office/drawing/2014/main" id="{A29F6ADA-EB83-8E40-B226-2D1157C587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5091" y="2445110"/>
                <a:ext cx="2612168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1pPr>
                <a:lvl2pPr marL="914400" marR="0" lvl="1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2pPr>
                <a:lvl3pPr marL="1371600" marR="0" lvl="2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Aft>
                    <a:spcPts val="1600"/>
                  </a:spcAft>
                  <a:buNone/>
                </a:pPr>
                <a:r>
                  <a:rPr lang="en-US" sz="1800" b="1">
                    <a:latin typeface="Rajdhani"/>
                    <a:ea typeface="Rajdhani"/>
                    <a:cs typeface="Rajdhani"/>
                    <a:sym typeface="Rajdhani"/>
                  </a:rPr>
                  <a:t>Industry Tagging on Individual Resume Page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A7153A5-63FB-E446-80F3-ED283927D6D3}"/>
                </a:ext>
              </a:extLst>
            </p:cNvPr>
            <p:cNvGrpSpPr/>
            <p:nvPr/>
          </p:nvGrpSpPr>
          <p:grpSpPr>
            <a:xfrm>
              <a:off x="5067050" y="3817981"/>
              <a:ext cx="3337422" cy="706377"/>
              <a:chOff x="5069837" y="2445110"/>
              <a:chExt cx="3337422" cy="706377"/>
            </a:xfrm>
          </p:grpSpPr>
          <p:grpSp>
            <p:nvGrpSpPr>
              <p:cNvPr id="75" name="Google Shape;1925;p51">
                <a:extLst>
                  <a:ext uri="{FF2B5EF4-FFF2-40B4-BE49-F238E27FC236}">
                    <a16:creationId xmlns:a16="http://schemas.microsoft.com/office/drawing/2014/main" id="{5E771DC3-F682-4142-8196-BAD8CDB0B1B9}"/>
                  </a:ext>
                </a:extLst>
              </p:cNvPr>
              <p:cNvGrpSpPr/>
              <p:nvPr/>
            </p:nvGrpSpPr>
            <p:grpSpPr>
              <a:xfrm>
                <a:off x="5069837" y="2469419"/>
                <a:ext cx="682068" cy="682068"/>
                <a:chOff x="5080188" y="927900"/>
                <a:chExt cx="961200" cy="961200"/>
              </a:xfrm>
            </p:grpSpPr>
            <p:sp>
              <p:nvSpPr>
                <p:cNvPr id="77" name="Google Shape;1926;p51">
                  <a:extLst>
                    <a:ext uri="{FF2B5EF4-FFF2-40B4-BE49-F238E27FC236}">
                      <a16:creationId xmlns:a16="http://schemas.microsoft.com/office/drawing/2014/main" id="{05E61D16-FA69-E34D-BA0A-0FB09219129D}"/>
                    </a:ext>
                  </a:extLst>
                </p:cNvPr>
                <p:cNvSpPr/>
                <p:nvPr/>
              </p:nvSpPr>
              <p:spPr>
                <a:xfrm>
                  <a:off x="5201900" y="1050116"/>
                  <a:ext cx="716700" cy="716700"/>
                </a:xfrm>
                <a:prstGeom prst="donut">
                  <a:avLst>
                    <a:gd name="adj" fmla="val 4716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1927;p51">
                  <a:extLst>
                    <a:ext uri="{FF2B5EF4-FFF2-40B4-BE49-F238E27FC236}">
                      <a16:creationId xmlns:a16="http://schemas.microsoft.com/office/drawing/2014/main" id="{08E57E5D-0CCD-F74A-A21E-0061F9D9F2C2}"/>
                    </a:ext>
                  </a:extLst>
                </p:cNvPr>
                <p:cNvSpPr/>
                <p:nvPr/>
              </p:nvSpPr>
              <p:spPr>
                <a:xfrm>
                  <a:off x="5269594" y="1117818"/>
                  <a:ext cx="581100" cy="581100"/>
                </a:xfrm>
                <a:prstGeom prst="donut">
                  <a:avLst>
                    <a:gd name="adj" fmla="val 5814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1928;p51">
                  <a:extLst>
                    <a:ext uri="{FF2B5EF4-FFF2-40B4-BE49-F238E27FC236}">
                      <a16:creationId xmlns:a16="http://schemas.microsoft.com/office/drawing/2014/main" id="{F7324F64-5D72-764F-A18E-F27E2CEE1D22}"/>
                    </a:ext>
                  </a:extLst>
                </p:cNvPr>
                <p:cNvSpPr/>
                <p:nvPr/>
              </p:nvSpPr>
              <p:spPr>
                <a:xfrm>
                  <a:off x="5339279" y="1187526"/>
                  <a:ext cx="441900" cy="441600"/>
                </a:xfrm>
                <a:prstGeom prst="donut">
                  <a:avLst>
                    <a:gd name="adj" fmla="val 7648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1929;p51">
                  <a:extLst>
                    <a:ext uri="{FF2B5EF4-FFF2-40B4-BE49-F238E27FC236}">
                      <a16:creationId xmlns:a16="http://schemas.microsoft.com/office/drawing/2014/main" id="{D0D0BEDF-CE7C-E347-831F-E5620AE9455C}"/>
                    </a:ext>
                  </a:extLst>
                </p:cNvPr>
                <p:cNvSpPr/>
                <p:nvPr/>
              </p:nvSpPr>
              <p:spPr>
                <a:xfrm>
                  <a:off x="5414892" y="1263155"/>
                  <a:ext cx="290700" cy="290700"/>
                </a:xfrm>
                <a:prstGeom prst="donut">
                  <a:avLst>
                    <a:gd name="adj" fmla="val 10182"/>
                  </a:avLst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1930;p51">
                  <a:extLst>
                    <a:ext uri="{FF2B5EF4-FFF2-40B4-BE49-F238E27FC236}">
                      <a16:creationId xmlns:a16="http://schemas.microsoft.com/office/drawing/2014/main" id="{C13511C9-E055-3049-9DE2-B184F5A6EC8B}"/>
                    </a:ext>
                  </a:extLst>
                </p:cNvPr>
                <p:cNvSpPr/>
                <p:nvPr/>
              </p:nvSpPr>
              <p:spPr>
                <a:xfrm rot="-3809958">
                  <a:off x="5202435" y="1050148"/>
                  <a:ext cx="716705" cy="716705"/>
                </a:xfrm>
                <a:prstGeom prst="blockArc">
                  <a:avLst>
                    <a:gd name="adj1" fmla="val 5266439"/>
                    <a:gd name="adj2" fmla="val 19995741"/>
                    <a:gd name="adj3" fmla="val 4692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1931;p51">
                  <a:extLst>
                    <a:ext uri="{FF2B5EF4-FFF2-40B4-BE49-F238E27FC236}">
                      <a16:creationId xmlns:a16="http://schemas.microsoft.com/office/drawing/2014/main" id="{0368E9EE-9408-2A44-AB03-223E6956F6BB}"/>
                    </a:ext>
                  </a:extLst>
                </p:cNvPr>
                <p:cNvSpPr/>
                <p:nvPr/>
              </p:nvSpPr>
              <p:spPr>
                <a:xfrm rot="-3906059">
                  <a:off x="5269616" y="1117617"/>
                  <a:ext cx="581445" cy="581445"/>
                </a:xfrm>
                <a:prstGeom prst="blockArc">
                  <a:avLst>
                    <a:gd name="adj1" fmla="val 3085776"/>
                    <a:gd name="adj2" fmla="val 20100839"/>
                    <a:gd name="adj3" fmla="val 5564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932;p51">
                  <a:extLst>
                    <a:ext uri="{FF2B5EF4-FFF2-40B4-BE49-F238E27FC236}">
                      <a16:creationId xmlns:a16="http://schemas.microsoft.com/office/drawing/2014/main" id="{5A01733B-B01F-2547-AA43-62CF67AF0B0E}"/>
                    </a:ext>
                  </a:extLst>
                </p:cNvPr>
                <p:cNvSpPr/>
                <p:nvPr/>
              </p:nvSpPr>
              <p:spPr>
                <a:xfrm rot="-4222340">
                  <a:off x="5339825" y="1187386"/>
                  <a:ext cx="442087" cy="442087"/>
                </a:xfrm>
                <a:prstGeom prst="blockArc">
                  <a:avLst>
                    <a:gd name="adj1" fmla="val 8884448"/>
                    <a:gd name="adj2" fmla="val 20414899"/>
                    <a:gd name="adj3" fmla="val 7688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1933;p51">
                  <a:extLst>
                    <a:ext uri="{FF2B5EF4-FFF2-40B4-BE49-F238E27FC236}">
                      <a16:creationId xmlns:a16="http://schemas.microsoft.com/office/drawing/2014/main" id="{58AE9FC2-2CBE-E347-B3B0-49FF69D0E8AB}"/>
                    </a:ext>
                  </a:extLst>
                </p:cNvPr>
                <p:cNvSpPr/>
                <p:nvPr/>
              </p:nvSpPr>
              <p:spPr>
                <a:xfrm rot="-4538880">
                  <a:off x="5414922" y="1262925"/>
                  <a:ext cx="290465" cy="290465"/>
                </a:xfrm>
                <a:prstGeom prst="blockArc">
                  <a:avLst>
                    <a:gd name="adj1" fmla="val 6490304"/>
                    <a:gd name="adj2" fmla="val 20700625"/>
                    <a:gd name="adj3" fmla="val 10156"/>
                  </a:avLst>
                </a:prstGeom>
                <a:solidFill>
                  <a:srgbClr val="E3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" name="Google Shape;668;p34">
                <a:extLst>
                  <a:ext uri="{FF2B5EF4-FFF2-40B4-BE49-F238E27FC236}">
                    <a16:creationId xmlns:a16="http://schemas.microsoft.com/office/drawing/2014/main" id="{036299A2-610D-E94E-B176-089731E569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5091" y="2445110"/>
                <a:ext cx="2612168" cy="36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048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1pPr>
                <a:lvl2pPr marL="914400" marR="0" lvl="1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2pPr>
                <a:lvl3pPr marL="1371600" marR="0" lvl="2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3pPr>
                <a:lvl4pPr marL="1828800" marR="0" lvl="3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4pPr>
                <a:lvl5pPr marL="2286000" marR="0" lvl="4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5pPr>
                <a:lvl6pPr marL="2743200" marR="0" lvl="5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6pPr>
                <a:lvl7pPr marL="3200400" marR="0" lvl="6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●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7pPr>
                <a:lvl8pPr marL="3657600" marR="0" lvl="7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○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8pPr>
                <a:lvl9pPr marL="4114800" marR="0" lvl="8" indent="-3048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2"/>
                  </a:buClr>
                  <a:buSzPts val="1200"/>
                  <a:buFont typeface="Fira Sans Condensed Light"/>
                  <a:buChar char="■"/>
                  <a:defRPr sz="1200" b="0" i="0" u="none" strike="noStrike" cap="none">
                    <a:solidFill>
                      <a:schemeClr val="lt2"/>
                    </a:solidFill>
                    <a:latin typeface="Fira Sans Condensed Light"/>
                    <a:ea typeface="Fira Sans Condensed Light"/>
                    <a:cs typeface="Fira Sans Condensed Light"/>
                    <a:sym typeface="Fira Sans Condensed Light"/>
                  </a:defRPr>
                </a:lvl9pPr>
              </a:lstStyle>
              <a:p>
                <a:pPr marL="0" lvl="0" indent="0">
                  <a:lnSpc>
                    <a:spcPct val="100000"/>
                  </a:lnSpc>
                  <a:spcAft>
                    <a:spcPts val="1600"/>
                  </a:spcAft>
                  <a:buNone/>
                </a:pPr>
                <a:r>
                  <a:rPr lang="en-US" sz="1800" b="1">
                    <a:latin typeface="Rajdhani"/>
                    <a:ea typeface="Rajdhani"/>
                    <a:cs typeface="Rajdhani"/>
                    <a:sym typeface="Rajdhani"/>
                  </a:rPr>
                  <a:t>Boost recruiter traffic on Craigslist resume section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991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4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1603" name="Google Shape;1603;p42"/>
          <p:cNvSpPr txBox="1"/>
          <p:nvPr/>
        </p:nvSpPr>
        <p:spPr>
          <a:xfrm>
            <a:off x="1975734" y="1425353"/>
            <a:ext cx="2546026" cy="113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buClr>
                <a:schemeClr val="tx2"/>
              </a:buClr>
            </a:pPr>
            <a:r>
              <a:rPr lang="en-US">
                <a:solidFill>
                  <a:schemeClr val="tx2"/>
                </a:solidFill>
              </a:rPr>
              <a:t>Use Natural Language Search engine to match queries with tagged resumes</a:t>
            </a: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913669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552032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42"/>
          <p:cNvGrpSpPr/>
          <p:nvPr/>
        </p:nvGrpSpPr>
        <p:grpSpPr>
          <a:xfrm>
            <a:off x="5175119" y="1676257"/>
            <a:ext cx="635477" cy="633411"/>
            <a:chOff x="6039282" y="1042577"/>
            <a:chExt cx="734315" cy="731929"/>
          </a:xfrm>
        </p:grpSpPr>
        <p:sp>
          <p:nvSpPr>
            <p:cNvPr id="1632" name="Google Shape;1632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3" name="Google Shape;1653;p42"/>
          <p:cNvGrpSpPr/>
          <p:nvPr/>
        </p:nvGrpSpPr>
        <p:grpSpPr>
          <a:xfrm rot="9050597">
            <a:off x="4813463" y="1313173"/>
            <a:ext cx="1359571" cy="1359571"/>
            <a:chOff x="885403" y="1571142"/>
            <a:chExt cx="2598600" cy="2598600"/>
          </a:xfrm>
        </p:grpSpPr>
        <p:sp>
          <p:nvSpPr>
            <p:cNvPr id="1654" name="Google Shape;1654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913669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552112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42"/>
          <p:cNvGrpSpPr/>
          <p:nvPr/>
        </p:nvGrpSpPr>
        <p:grpSpPr>
          <a:xfrm>
            <a:off x="5175119" y="3210636"/>
            <a:ext cx="635477" cy="633411"/>
            <a:chOff x="6039282" y="1042577"/>
            <a:chExt cx="734315" cy="731929"/>
          </a:xfrm>
        </p:grpSpPr>
        <p:sp>
          <p:nvSpPr>
            <p:cNvPr id="1684" name="Google Shape;1684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5" name="Google Shape;1705;p42"/>
          <p:cNvGrpSpPr/>
          <p:nvPr/>
        </p:nvGrpSpPr>
        <p:grpSpPr>
          <a:xfrm rot="-5079530">
            <a:off x="4813491" y="2852495"/>
            <a:ext cx="1359514" cy="1359514"/>
            <a:chOff x="885403" y="1571142"/>
            <a:chExt cx="2598600" cy="2598600"/>
          </a:xfrm>
        </p:grpSpPr>
        <p:sp>
          <p:nvSpPr>
            <p:cNvPr id="1706" name="Google Shape;1706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603;p42">
            <a:extLst>
              <a:ext uri="{FF2B5EF4-FFF2-40B4-BE49-F238E27FC236}">
                <a16:creationId xmlns:a16="http://schemas.microsoft.com/office/drawing/2014/main" id="{45DCF6E3-BC49-E540-AD01-0066DB4F25AE}"/>
              </a:ext>
            </a:extLst>
          </p:cNvPr>
          <p:cNvSpPr txBox="1"/>
          <p:nvPr/>
        </p:nvSpPr>
        <p:spPr>
          <a:xfrm>
            <a:off x="6217713" y="1451856"/>
            <a:ext cx="2074800" cy="113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buClr>
                <a:schemeClr val="tx2"/>
              </a:buClr>
            </a:pPr>
            <a:r>
              <a:rPr lang="en-US">
                <a:solidFill>
                  <a:schemeClr val="tx2"/>
                </a:solidFill>
              </a:rPr>
              <a:t>Obtain/create train data on blue collar jobs to get better classification</a:t>
            </a:r>
            <a:endParaRPr lang="en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">
              <a:solidFill>
                <a:schemeClr val="lt2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16" name="Google Shape;1603;p42">
            <a:extLst>
              <a:ext uri="{FF2B5EF4-FFF2-40B4-BE49-F238E27FC236}">
                <a16:creationId xmlns:a16="http://schemas.microsoft.com/office/drawing/2014/main" id="{530FF1FF-A3E4-FC47-9605-4207A118C486}"/>
              </a:ext>
            </a:extLst>
          </p:cNvPr>
          <p:cNvSpPr txBox="1"/>
          <p:nvPr/>
        </p:nvSpPr>
        <p:spPr>
          <a:xfrm>
            <a:off x="1975734" y="2928993"/>
            <a:ext cx="2546026" cy="113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buClr>
                <a:schemeClr val="tx2"/>
              </a:buClr>
            </a:pPr>
            <a:r>
              <a:rPr lang="en-US">
                <a:solidFill>
                  <a:schemeClr val="tx2"/>
                </a:solidFill>
              </a:rPr>
              <a:t>Match resumes with job description using clustering techniques for enhanced user experience </a:t>
            </a:r>
          </a:p>
        </p:txBody>
      </p:sp>
      <p:sp>
        <p:nvSpPr>
          <p:cNvPr id="117" name="Google Shape;1603;p42">
            <a:extLst>
              <a:ext uri="{FF2B5EF4-FFF2-40B4-BE49-F238E27FC236}">
                <a16:creationId xmlns:a16="http://schemas.microsoft.com/office/drawing/2014/main" id="{768DD2AA-3DBE-9340-B386-94F8E845961C}"/>
              </a:ext>
            </a:extLst>
          </p:cNvPr>
          <p:cNvSpPr txBox="1"/>
          <p:nvPr/>
        </p:nvSpPr>
        <p:spPr>
          <a:xfrm>
            <a:off x="6217713" y="2997651"/>
            <a:ext cx="2074800" cy="1134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>
              <a:buClr>
                <a:schemeClr val="tx2"/>
              </a:buClr>
            </a:pPr>
            <a:r>
              <a:rPr lang="en-US">
                <a:solidFill>
                  <a:schemeClr val="tx2"/>
                </a:solidFill>
              </a:rPr>
              <a:t>Extend the tagging feature for all cities in Craigslist </a:t>
            </a:r>
          </a:p>
        </p:txBody>
      </p:sp>
      <p:cxnSp>
        <p:nvCxnSpPr>
          <p:cNvPr id="118" name="Google Shape;1754;p44">
            <a:extLst>
              <a:ext uri="{FF2B5EF4-FFF2-40B4-BE49-F238E27FC236}">
                <a16:creationId xmlns:a16="http://schemas.microsoft.com/office/drawing/2014/main" id="{BA63B79E-2EB4-0947-84F0-FC022D40D721}"/>
              </a:ext>
            </a:extLst>
          </p:cNvPr>
          <p:cNvCxnSpPr>
            <a:cxnSpLocks/>
          </p:cNvCxnSpPr>
          <p:nvPr/>
        </p:nvCxnSpPr>
        <p:spPr>
          <a:xfrm>
            <a:off x="138953" y="1147482"/>
            <a:ext cx="886609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123645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8;p46">
            <a:extLst>
              <a:ext uri="{FF2B5EF4-FFF2-40B4-BE49-F238E27FC236}">
                <a16:creationId xmlns:a16="http://schemas.microsoft.com/office/drawing/2014/main" id="{3FC20623-6162-49C4-A7CA-024BCF1B9A3D}"/>
              </a:ext>
            </a:extLst>
          </p:cNvPr>
          <p:cNvSpPr txBox="1">
            <a:spLocks/>
          </p:cNvSpPr>
          <p:nvPr/>
        </p:nvSpPr>
        <p:spPr>
          <a:xfrm>
            <a:off x="2562175" y="396183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7200" b="1">
                <a:solidFill>
                  <a:schemeClr val="lt2"/>
                </a:solidFill>
                <a:latin typeface="Rajdhani"/>
                <a:cs typeface="Rajdhani"/>
                <a:sym typeface="Rajdhani"/>
              </a:rPr>
              <a:t>THANKS</a:t>
            </a:r>
            <a:r>
              <a:rPr lang="en-US" sz="7200" b="1">
                <a:solidFill>
                  <a:schemeClr val="lt2"/>
                </a:solidFill>
                <a:latin typeface="Rajdhani"/>
                <a:cs typeface="Rajdhani"/>
              </a:rPr>
              <a:t>!</a:t>
            </a:r>
          </a:p>
        </p:txBody>
      </p:sp>
      <p:pic>
        <p:nvPicPr>
          <p:cNvPr id="3" name="Picture 2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8F7F341C-7F69-4ACB-8596-9AB22AC19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858983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3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53FE86-7636-1C4E-8ADC-E3F9E9CC844A}"/>
              </a:ext>
            </a:extLst>
          </p:cNvPr>
          <p:cNvSpPr txBox="1"/>
          <p:nvPr/>
        </p:nvSpPr>
        <p:spPr>
          <a:xfrm>
            <a:off x="296887" y="231613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Nitesh Wagh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DEACE-991E-9E49-90A6-7D55F7372364}"/>
              </a:ext>
            </a:extLst>
          </p:cNvPr>
          <p:cNvSpPr txBox="1"/>
          <p:nvPr/>
        </p:nvSpPr>
        <p:spPr>
          <a:xfrm>
            <a:off x="287269" y="4497960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Aditya Gupta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19B76-B7A0-9C40-B799-5E256770C9A1}"/>
              </a:ext>
            </a:extLst>
          </p:cNvPr>
          <p:cNvSpPr txBox="1"/>
          <p:nvPr/>
        </p:nvSpPr>
        <p:spPr>
          <a:xfrm>
            <a:off x="1977297" y="4516008"/>
            <a:ext cx="1112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Nikhil </a:t>
            </a:r>
            <a:r>
              <a:rPr lang="en-US" err="1">
                <a:solidFill>
                  <a:schemeClr val="tx2"/>
                </a:solidFill>
              </a:rPr>
              <a:t>Katiki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64210-D9BC-1147-9ED6-A62D25F04B30}"/>
              </a:ext>
            </a:extLst>
          </p:cNvPr>
          <p:cNvSpPr txBox="1"/>
          <p:nvPr/>
        </p:nvSpPr>
        <p:spPr>
          <a:xfrm>
            <a:off x="3471725" y="3447719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Taronish </a:t>
            </a:r>
            <a:r>
              <a:rPr lang="en-US" err="1">
                <a:solidFill>
                  <a:schemeClr val="tx2"/>
                </a:solidFill>
              </a:rPr>
              <a:t>Gotla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DEAB5-9A9E-C246-A913-82944EE238D4}"/>
              </a:ext>
            </a:extLst>
          </p:cNvPr>
          <p:cNvSpPr txBox="1"/>
          <p:nvPr/>
        </p:nvSpPr>
        <p:spPr>
          <a:xfrm>
            <a:off x="1849057" y="2316134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Nikhitha Meela</a:t>
            </a:r>
          </a:p>
        </p:txBody>
      </p:sp>
      <p:pic>
        <p:nvPicPr>
          <p:cNvPr id="6" name="Picture 5" descr="A person with a beard and mustache&#10;&#10;Description automatically generated with low confidence">
            <a:extLst>
              <a:ext uri="{FF2B5EF4-FFF2-40B4-BE49-F238E27FC236}">
                <a16:creationId xmlns:a16="http://schemas.microsoft.com/office/drawing/2014/main" id="{8D8C84DB-CD86-8F45-A03B-83A686F2AE5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2998" y="491651"/>
            <a:ext cx="1220682" cy="18301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630AEDF-A40E-D647-B2F2-A4F055374E20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052" y="2687208"/>
            <a:ext cx="12252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FFEC5E0-A638-F840-9666-F677BD96C5E5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68" y="2687208"/>
            <a:ext cx="12252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person, wall&#10;&#10;Description automatically generated">
            <a:extLst>
              <a:ext uri="{FF2B5EF4-FFF2-40B4-BE49-F238E27FC236}">
                <a16:creationId xmlns:a16="http://schemas.microsoft.com/office/drawing/2014/main" id="{997A1050-E8E1-4FD3-911B-48023C6C1CC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921052" y="510641"/>
            <a:ext cx="1225296" cy="1828800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D61201D4-098F-4095-84A8-F94CC925CC5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519755" y="1618919"/>
            <a:ext cx="13716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4267890" y="420027"/>
            <a:ext cx="3484631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Background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3471391" y="420027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F541EF-0A0C-5F49-90BF-831BA34C75F8}"/>
              </a:ext>
            </a:extLst>
          </p:cNvPr>
          <p:cNvGrpSpPr/>
          <p:nvPr/>
        </p:nvGrpSpPr>
        <p:grpSpPr>
          <a:xfrm>
            <a:off x="3471391" y="918870"/>
            <a:ext cx="5569239" cy="422566"/>
            <a:chOff x="3471391" y="855582"/>
            <a:chExt cx="5569239" cy="422566"/>
          </a:xfrm>
        </p:grpSpPr>
        <p:sp>
          <p:nvSpPr>
            <p:cNvPr id="53" name="Google Shape;115;p26">
              <a:extLst>
                <a:ext uri="{FF2B5EF4-FFF2-40B4-BE49-F238E27FC236}">
                  <a16:creationId xmlns:a16="http://schemas.microsoft.com/office/drawing/2014/main" id="{0DAAAE96-3872-AF45-A2E1-44ECE4583075}"/>
                </a:ext>
              </a:extLst>
            </p:cNvPr>
            <p:cNvSpPr txBox="1">
              <a:spLocks/>
            </p:cNvSpPr>
            <p:nvPr/>
          </p:nvSpPr>
          <p:spPr>
            <a:xfrm>
              <a:off x="4267889" y="855582"/>
              <a:ext cx="477274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US"/>
                <a:t>Problem Statement</a:t>
              </a:r>
            </a:p>
          </p:txBody>
        </p:sp>
        <p:sp>
          <p:nvSpPr>
            <p:cNvPr id="54" name="Google Shape;124;p26">
              <a:extLst>
                <a:ext uri="{FF2B5EF4-FFF2-40B4-BE49-F238E27FC236}">
                  <a16:creationId xmlns:a16="http://schemas.microsoft.com/office/drawing/2014/main" id="{7EFC79FE-F827-C243-A89B-6460398CF2DC}"/>
                </a:ext>
              </a:extLst>
            </p:cNvPr>
            <p:cNvSpPr txBox="1">
              <a:spLocks/>
            </p:cNvSpPr>
            <p:nvPr/>
          </p:nvSpPr>
          <p:spPr>
            <a:xfrm>
              <a:off x="3471391" y="856648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/>
                <a:t>02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F4DA654-342A-2942-81C9-3D3B9A2A4788}"/>
              </a:ext>
            </a:extLst>
          </p:cNvPr>
          <p:cNvGrpSpPr/>
          <p:nvPr/>
        </p:nvGrpSpPr>
        <p:grpSpPr>
          <a:xfrm>
            <a:off x="3471391" y="1418779"/>
            <a:ext cx="5220274" cy="424577"/>
            <a:chOff x="3471391" y="1300167"/>
            <a:chExt cx="5220274" cy="424577"/>
          </a:xfrm>
        </p:grpSpPr>
        <p:sp>
          <p:nvSpPr>
            <p:cNvPr id="56" name="Google Shape;115;p26">
              <a:extLst>
                <a:ext uri="{FF2B5EF4-FFF2-40B4-BE49-F238E27FC236}">
                  <a16:creationId xmlns:a16="http://schemas.microsoft.com/office/drawing/2014/main" id="{B64308E2-1271-E64A-BE9C-440B37AFAF86}"/>
                </a:ext>
              </a:extLst>
            </p:cNvPr>
            <p:cNvSpPr txBox="1">
              <a:spLocks/>
            </p:cNvSpPr>
            <p:nvPr/>
          </p:nvSpPr>
          <p:spPr>
            <a:xfrm>
              <a:off x="4263614" y="1300167"/>
              <a:ext cx="442805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US"/>
                <a:t>Business Objective</a:t>
              </a:r>
            </a:p>
          </p:txBody>
        </p:sp>
        <p:sp>
          <p:nvSpPr>
            <p:cNvPr id="57" name="Google Shape;124;p26">
              <a:extLst>
                <a:ext uri="{FF2B5EF4-FFF2-40B4-BE49-F238E27FC236}">
                  <a16:creationId xmlns:a16="http://schemas.microsoft.com/office/drawing/2014/main" id="{39F49B49-0569-DD49-B77E-4698E5CD587A}"/>
                </a:ext>
              </a:extLst>
            </p:cNvPr>
            <p:cNvSpPr txBox="1">
              <a:spLocks/>
            </p:cNvSpPr>
            <p:nvPr/>
          </p:nvSpPr>
          <p:spPr>
            <a:xfrm>
              <a:off x="3471391" y="1303244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/>
                <a:t>03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175BF27-D424-454E-9217-60F54578B414}"/>
              </a:ext>
            </a:extLst>
          </p:cNvPr>
          <p:cNvGrpSpPr/>
          <p:nvPr/>
        </p:nvGrpSpPr>
        <p:grpSpPr>
          <a:xfrm>
            <a:off x="3471391" y="3921447"/>
            <a:ext cx="5220272" cy="422521"/>
            <a:chOff x="3471391" y="3646276"/>
            <a:chExt cx="5220272" cy="422521"/>
          </a:xfrm>
        </p:grpSpPr>
        <p:sp>
          <p:nvSpPr>
            <p:cNvPr id="65" name="Google Shape;115;p26">
              <a:extLst>
                <a:ext uri="{FF2B5EF4-FFF2-40B4-BE49-F238E27FC236}">
                  <a16:creationId xmlns:a16="http://schemas.microsoft.com/office/drawing/2014/main" id="{DAE5B2AE-B2BA-8E4A-8B63-35FE6AED5F03}"/>
                </a:ext>
              </a:extLst>
            </p:cNvPr>
            <p:cNvSpPr txBox="1">
              <a:spLocks/>
            </p:cNvSpPr>
            <p:nvPr/>
          </p:nvSpPr>
          <p:spPr>
            <a:xfrm>
              <a:off x="4267890" y="3647297"/>
              <a:ext cx="4423773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US"/>
                <a:t>Validation / Business Outcomes</a:t>
              </a:r>
            </a:p>
          </p:txBody>
        </p:sp>
        <p:sp>
          <p:nvSpPr>
            <p:cNvPr id="72" name="Google Shape;124;p26">
              <a:extLst>
                <a:ext uri="{FF2B5EF4-FFF2-40B4-BE49-F238E27FC236}">
                  <a16:creationId xmlns:a16="http://schemas.microsoft.com/office/drawing/2014/main" id="{E8C3B1F0-95A4-7440-BF72-DAF546738A6B}"/>
                </a:ext>
              </a:extLst>
            </p:cNvPr>
            <p:cNvSpPr txBox="1">
              <a:spLocks/>
            </p:cNvSpPr>
            <p:nvPr/>
          </p:nvSpPr>
          <p:spPr>
            <a:xfrm>
              <a:off x="3471391" y="3646276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/>
                <a:t>08</a:t>
              </a:r>
            </a:p>
          </p:txBody>
        </p:sp>
      </p:grpSp>
      <p:sp>
        <p:nvSpPr>
          <p:cNvPr id="78" name="Google Shape;142;p28">
            <a:extLst>
              <a:ext uri="{FF2B5EF4-FFF2-40B4-BE49-F238E27FC236}">
                <a16:creationId xmlns:a16="http://schemas.microsoft.com/office/drawing/2014/main" id="{25AAAF16-E667-BF46-ACA1-E129D4AAEED6}"/>
              </a:ext>
            </a:extLst>
          </p:cNvPr>
          <p:cNvSpPr txBox="1">
            <a:spLocks/>
          </p:cNvSpPr>
          <p:nvPr/>
        </p:nvSpPr>
        <p:spPr>
          <a:xfrm>
            <a:off x="281188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2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r"/>
            <a:r>
              <a:rPr lang="en-US" sz="4400"/>
              <a:t>Table of Contents</a:t>
            </a:r>
          </a:p>
        </p:txBody>
      </p:sp>
      <p:cxnSp>
        <p:nvCxnSpPr>
          <p:cNvPr id="79" name="Google Shape;143;p28">
            <a:extLst>
              <a:ext uri="{FF2B5EF4-FFF2-40B4-BE49-F238E27FC236}">
                <a16:creationId xmlns:a16="http://schemas.microsoft.com/office/drawing/2014/main" id="{708573B9-AB55-5548-B4DA-68867FD058A4}"/>
              </a:ext>
            </a:extLst>
          </p:cNvPr>
          <p:cNvCxnSpPr>
            <a:cxnSpLocks/>
          </p:cNvCxnSpPr>
          <p:nvPr/>
        </p:nvCxnSpPr>
        <p:spPr>
          <a:xfrm>
            <a:off x="4167502" y="418983"/>
            <a:ext cx="0" cy="4374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25B1E92D-E70D-B94F-976C-8F3E2CF6C08C}"/>
              </a:ext>
            </a:extLst>
          </p:cNvPr>
          <p:cNvGrpSpPr/>
          <p:nvPr/>
        </p:nvGrpSpPr>
        <p:grpSpPr>
          <a:xfrm>
            <a:off x="3471391" y="1920699"/>
            <a:ext cx="5569239" cy="426876"/>
            <a:chOff x="3471391" y="1739491"/>
            <a:chExt cx="5569239" cy="426876"/>
          </a:xfrm>
        </p:grpSpPr>
        <p:sp>
          <p:nvSpPr>
            <p:cNvPr id="60" name="Google Shape;124;p26">
              <a:extLst>
                <a:ext uri="{FF2B5EF4-FFF2-40B4-BE49-F238E27FC236}">
                  <a16:creationId xmlns:a16="http://schemas.microsoft.com/office/drawing/2014/main" id="{645AD84C-7F89-934E-AFE8-DDDCC9B0218F}"/>
                </a:ext>
              </a:extLst>
            </p:cNvPr>
            <p:cNvSpPr txBox="1">
              <a:spLocks/>
            </p:cNvSpPr>
            <p:nvPr/>
          </p:nvSpPr>
          <p:spPr>
            <a:xfrm>
              <a:off x="3471391" y="1744867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/>
                <a:t>04</a:t>
              </a:r>
            </a:p>
          </p:txBody>
        </p:sp>
        <p:sp>
          <p:nvSpPr>
            <p:cNvPr id="20" name="Google Shape;115;p26">
              <a:extLst>
                <a:ext uri="{FF2B5EF4-FFF2-40B4-BE49-F238E27FC236}">
                  <a16:creationId xmlns:a16="http://schemas.microsoft.com/office/drawing/2014/main" id="{75952F41-6289-4910-A3C5-8406028438B6}"/>
                </a:ext>
              </a:extLst>
            </p:cNvPr>
            <p:cNvSpPr txBox="1">
              <a:spLocks/>
            </p:cNvSpPr>
            <p:nvPr/>
          </p:nvSpPr>
          <p:spPr>
            <a:xfrm>
              <a:off x="4267889" y="1739491"/>
              <a:ext cx="477274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US"/>
                <a:t>Approach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5130459-D199-A843-B61B-8F405A1128C6}"/>
              </a:ext>
            </a:extLst>
          </p:cNvPr>
          <p:cNvGrpSpPr/>
          <p:nvPr/>
        </p:nvGrpSpPr>
        <p:grpSpPr>
          <a:xfrm>
            <a:off x="3471391" y="2424918"/>
            <a:ext cx="4281130" cy="421500"/>
            <a:chOff x="3471391" y="2216517"/>
            <a:chExt cx="4281130" cy="421500"/>
          </a:xfrm>
        </p:grpSpPr>
        <p:sp>
          <p:nvSpPr>
            <p:cNvPr id="63" name="Google Shape;124;p26">
              <a:extLst>
                <a:ext uri="{FF2B5EF4-FFF2-40B4-BE49-F238E27FC236}">
                  <a16:creationId xmlns:a16="http://schemas.microsoft.com/office/drawing/2014/main" id="{F5EE518A-BF33-F747-8410-612EEDA7E14E}"/>
                </a:ext>
              </a:extLst>
            </p:cNvPr>
            <p:cNvSpPr txBox="1">
              <a:spLocks/>
            </p:cNvSpPr>
            <p:nvPr/>
          </p:nvSpPr>
          <p:spPr>
            <a:xfrm>
              <a:off x="3471391" y="2216517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/>
                <a:t>05</a:t>
              </a:r>
            </a:p>
          </p:txBody>
        </p:sp>
        <p:sp>
          <p:nvSpPr>
            <p:cNvPr id="21" name="Google Shape;115;p26">
              <a:extLst>
                <a:ext uri="{FF2B5EF4-FFF2-40B4-BE49-F238E27FC236}">
                  <a16:creationId xmlns:a16="http://schemas.microsoft.com/office/drawing/2014/main" id="{AFF39980-A507-4252-8C02-73056E87368E}"/>
                </a:ext>
              </a:extLst>
            </p:cNvPr>
            <p:cNvSpPr txBox="1">
              <a:spLocks/>
            </p:cNvSpPr>
            <p:nvPr/>
          </p:nvSpPr>
          <p:spPr>
            <a:xfrm>
              <a:off x="4267890" y="2216517"/>
              <a:ext cx="34846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US"/>
                <a:t>Data Collection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50FCB0E-9173-2F45-8E9A-3D5AF2A7403A}"/>
              </a:ext>
            </a:extLst>
          </p:cNvPr>
          <p:cNvGrpSpPr/>
          <p:nvPr/>
        </p:nvGrpSpPr>
        <p:grpSpPr>
          <a:xfrm>
            <a:off x="3471391" y="3422604"/>
            <a:ext cx="4281130" cy="421500"/>
            <a:chOff x="3471391" y="3115862"/>
            <a:chExt cx="4281130" cy="421500"/>
          </a:xfrm>
        </p:grpSpPr>
        <p:sp>
          <p:nvSpPr>
            <p:cNvPr id="69" name="Google Shape;124;p26">
              <a:extLst>
                <a:ext uri="{FF2B5EF4-FFF2-40B4-BE49-F238E27FC236}">
                  <a16:creationId xmlns:a16="http://schemas.microsoft.com/office/drawing/2014/main" id="{EFB02864-ACC7-A643-84FB-8BB497F80698}"/>
                </a:ext>
              </a:extLst>
            </p:cNvPr>
            <p:cNvSpPr txBox="1">
              <a:spLocks/>
            </p:cNvSpPr>
            <p:nvPr/>
          </p:nvSpPr>
          <p:spPr>
            <a:xfrm>
              <a:off x="3471391" y="3115862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/>
                <a:t>07</a:t>
              </a:r>
            </a:p>
          </p:txBody>
        </p:sp>
        <p:sp>
          <p:nvSpPr>
            <p:cNvPr id="22" name="Google Shape;115;p26">
              <a:extLst>
                <a:ext uri="{FF2B5EF4-FFF2-40B4-BE49-F238E27FC236}">
                  <a16:creationId xmlns:a16="http://schemas.microsoft.com/office/drawing/2014/main" id="{CDD25010-12E8-42DF-AE34-134DF1F24C1C}"/>
                </a:ext>
              </a:extLst>
            </p:cNvPr>
            <p:cNvSpPr txBox="1">
              <a:spLocks/>
            </p:cNvSpPr>
            <p:nvPr/>
          </p:nvSpPr>
          <p:spPr>
            <a:xfrm>
              <a:off x="4267890" y="3115862"/>
              <a:ext cx="34846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US"/>
                <a:t>Data Modelling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8039902-C74D-2242-92B2-5B04BACA3046}"/>
              </a:ext>
            </a:extLst>
          </p:cNvPr>
          <p:cNvGrpSpPr/>
          <p:nvPr/>
        </p:nvGrpSpPr>
        <p:grpSpPr>
          <a:xfrm>
            <a:off x="3471391" y="2923761"/>
            <a:ext cx="4281130" cy="421500"/>
            <a:chOff x="3471391" y="2613160"/>
            <a:chExt cx="4281130" cy="421500"/>
          </a:xfrm>
        </p:grpSpPr>
        <p:sp>
          <p:nvSpPr>
            <p:cNvPr id="66" name="Google Shape;124;p26">
              <a:extLst>
                <a:ext uri="{FF2B5EF4-FFF2-40B4-BE49-F238E27FC236}">
                  <a16:creationId xmlns:a16="http://schemas.microsoft.com/office/drawing/2014/main" id="{B56AB0F4-C713-D340-9B35-7257A1578141}"/>
                </a:ext>
              </a:extLst>
            </p:cNvPr>
            <p:cNvSpPr txBox="1">
              <a:spLocks/>
            </p:cNvSpPr>
            <p:nvPr/>
          </p:nvSpPr>
          <p:spPr>
            <a:xfrm>
              <a:off x="3471391" y="2613160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/>
                <a:t>06</a:t>
              </a:r>
            </a:p>
          </p:txBody>
        </p:sp>
        <p:sp>
          <p:nvSpPr>
            <p:cNvPr id="23" name="Google Shape;115;p26">
              <a:extLst>
                <a:ext uri="{FF2B5EF4-FFF2-40B4-BE49-F238E27FC236}">
                  <a16:creationId xmlns:a16="http://schemas.microsoft.com/office/drawing/2014/main" id="{FDB5CBAC-47DE-4643-BDDB-8F00D5C84775}"/>
                </a:ext>
              </a:extLst>
            </p:cNvPr>
            <p:cNvSpPr txBox="1">
              <a:spLocks/>
            </p:cNvSpPr>
            <p:nvPr/>
          </p:nvSpPr>
          <p:spPr>
            <a:xfrm>
              <a:off x="4267890" y="2613160"/>
              <a:ext cx="34846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US"/>
                <a:t>Text Representation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4D41099-FCF3-0840-986A-F0EED84EDB0E}"/>
              </a:ext>
            </a:extLst>
          </p:cNvPr>
          <p:cNvGrpSpPr/>
          <p:nvPr/>
        </p:nvGrpSpPr>
        <p:grpSpPr>
          <a:xfrm>
            <a:off x="3471391" y="4421312"/>
            <a:ext cx="4281130" cy="422521"/>
            <a:chOff x="3471391" y="4228724"/>
            <a:chExt cx="4281130" cy="422521"/>
          </a:xfrm>
        </p:grpSpPr>
        <p:sp>
          <p:nvSpPr>
            <p:cNvPr id="71" name="Google Shape;115;p26">
              <a:extLst>
                <a:ext uri="{FF2B5EF4-FFF2-40B4-BE49-F238E27FC236}">
                  <a16:creationId xmlns:a16="http://schemas.microsoft.com/office/drawing/2014/main" id="{25E6861F-0384-3C43-A12D-E9E569D81751}"/>
                </a:ext>
              </a:extLst>
            </p:cNvPr>
            <p:cNvSpPr txBox="1">
              <a:spLocks/>
            </p:cNvSpPr>
            <p:nvPr/>
          </p:nvSpPr>
          <p:spPr>
            <a:xfrm>
              <a:off x="4267890" y="4229745"/>
              <a:ext cx="3484631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1400"/>
                <a:buFont typeface="Rajdhani"/>
                <a:buNone/>
                <a:defRPr sz="1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-US"/>
                <a:t>Future Scope</a:t>
              </a:r>
            </a:p>
          </p:txBody>
        </p:sp>
        <p:sp>
          <p:nvSpPr>
            <p:cNvPr id="24" name="Google Shape;124;p26">
              <a:extLst>
                <a:ext uri="{FF2B5EF4-FFF2-40B4-BE49-F238E27FC236}">
                  <a16:creationId xmlns:a16="http://schemas.microsoft.com/office/drawing/2014/main" id="{8BE3678C-2E66-8247-AA2E-5BEEFB184E82}"/>
                </a:ext>
              </a:extLst>
            </p:cNvPr>
            <p:cNvSpPr txBox="1">
              <a:spLocks/>
            </p:cNvSpPr>
            <p:nvPr/>
          </p:nvSpPr>
          <p:spPr>
            <a:xfrm>
              <a:off x="3471391" y="4228724"/>
              <a:ext cx="600000" cy="4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24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2"/>
                </a:buClr>
                <a:buSzPts val="4800"/>
                <a:buFont typeface="Rajdhani"/>
                <a:buNone/>
                <a:defRPr sz="4800" b="1" i="0" u="none" strike="noStrike" cap="none">
                  <a:solidFill>
                    <a:schemeClr val="lt2"/>
                  </a:solidFill>
                  <a:latin typeface="Rajdhani"/>
                  <a:ea typeface="Rajdhani"/>
                  <a:cs typeface="Rajdhani"/>
                  <a:sym typeface="Rajdhani"/>
                </a:defRPr>
              </a:lvl9pPr>
            </a:lstStyle>
            <a:p>
              <a:r>
                <a:rPr lang="en"/>
                <a:t>09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4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Background of our client</a:t>
            </a:r>
            <a:endParaRPr/>
          </a:p>
        </p:txBody>
      </p:sp>
      <p:grpSp>
        <p:nvGrpSpPr>
          <p:cNvPr id="1745" name="Google Shape;1745;p44"/>
          <p:cNvGrpSpPr/>
          <p:nvPr/>
        </p:nvGrpSpPr>
        <p:grpSpPr>
          <a:xfrm>
            <a:off x="656395" y="1676343"/>
            <a:ext cx="3533290" cy="2691052"/>
            <a:chOff x="3578510" y="1419647"/>
            <a:chExt cx="4021500" cy="3062887"/>
          </a:xfrm>
        </p:grpSpPr>
        <p:sp>
          <p:nvSpPr>
            <p:cNvPr id="1746" name="Google Shape;1746;p44"/>
            <p:cNvSpPr/>
            <p:nvPr/>
          </p:nvSpPr>
          <p:spPr>
            <a:xfrm>
              <a:off x="37166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4"/>
            <p:cNvSpPr/>
            <p:nvPr/>
          </p:nvSpPr>
          <p:spPr>
            <a:xfrm>
              <a:off x="35785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8" name="Google Shape;1748;p44"/>
            <p:cNvGrpSpPr/>
            <p:nvPr/>
          </p:nvGrpSpPr>
          <p:grpSpPr>
            <a:xfrm>
              <a:off x="3605853" y="1447364"/>
              <a:ext cx="3966900" cy="3035170"/>
              <a:chOff x="3605853" y="1447364"/>
              <a:chExt cx="3966900" cy="303517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3605853" y="1447364"/>
                <a:ext cx="3966900" cy="24888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900908" y="3963886"/>
                <a:ext cx="1373274" cy="518648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cxnSp>
          <p:nvCxnSpPr>
            <p:cNvPr id="1751" name="Google Shape;1751;p44"/>
            <p:cNvCxnSpPr/>
            <p:nvPr/>
          </p:nvCxnSpPr>
          <p:spPr>
            <a:xfrm>
              <a:off x="49157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53" name="Google Shape;175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872272" y="1639924"/>
            <a:ext cx="3227100" cy="2573592"/>
          </a:xfrm>
          <a:prstGeom prst="rect">
            <a:avLst/>
          </a:prstGeom>
        </p:spPr>
        <p:txBody>
          <a:bodyPr spcFirstLastPara="1" wrap="square" lIns="91425" tIns="274300" rIns="91425" bIns="91425" anchor="ctr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" sz="1600"/>
              <a:t>Online Marketplace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" sz="1600"/>
              <a:t>Alternate to commerical sites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" sz="1600"/>
              <a:t>Focus of our Analysis – Resumes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" sz="1600"/>
              <a:t>Competitive Advantage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Wingdings" panose="05000000000000000000" pitchFamily="2" charset="2"/>
              <a:buChar char="§"/>
            </a:pPr>
            <a:r>
              <a:rPr lang="en" sz="1600"/>
              <a:t>Scope for improvement</a:t>
            </a:r>
          </a:p>
        </p:txBody>
      </p:sp>
      <p:cxnSp>
        <p:nvCxnSpPr>
          <p:cNvPr id="1754" name="Google Shape;1754;p44"/>
          <p:cNvCxnSpPr>
            <a:cxnSpLocks/>
          </p:cNvCxnSpPr>
          <p:nvPr/>
        </p:nvCxnSpPr>
        <p:spPr>
          <a:xfrm>
            <a:off x="138953" y="1147482"/>
            <a:ext cx="886609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050" name="Picture 2" descr="Boulder Intellectual Property Attorneys | Why Craigslist Could Not  Trademark the Peace Symbol | LaszloLaw">
            <a:extLst>
              <a:ext uri="{FF2B5EF4-FFF2-40B4-BE49-F238E27FC236}">
                <a16:creationId xmlns:a16="http://schemas.microsoft.com/office/drawing/2014/main" id="{99DE6101-1E7F-4DA6-9C04-B241ADA34B4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72" y="1764807"/>
            <a:ext cx="1568291" cy="116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se Study: Redesigning Craigslist? Think out of the box - tonalidad.es">
            <a:extLst>
              <a:ext uri="{FF2B5EF4-FFF2-40B4-BE49-F238E27FC236}">
                <a16:creationId xmlns:a16="http://schemas.microsoft.com/office/drawing/2014/main" id="{94ADF959-E1A7-4DC2-9126-DC2848527E1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8" y="1804042"/>
            <a:ext cx="3282696" cy="1993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567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3FDA7-013E-A94B-A180-14BD390B417A}"/>
              </a:ext>
            </a:extLst>
          </p:cNvPr>
          <p:cNvSpPr txBox="1"/>
          <p:nvPr/>
        </p:nvSpPr>
        <p:spPr>
          <a:xfrm>
            <a:off x="1" y="1781666"/>
            <a:ext cx="49112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>
              <a:solidFill>
                <a:schemeClr val="tx2"/>
              </a:solidFill>
            </a:endParaRP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90F53D-7FF8-4AC9-BD95-6932BD6F2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423" y="1708779"/>
            <a:ext cx="3731662" cy="2346475"/>
          </a:xfrm>
          <a:prstGeom prst="rect">
            <a:avLst/>
          </a:prstGeom>
        </p:spPr>
      </p:pic>
      <p:sp>
        <p:nvSpPr>
          <p:cNvPr id="7" name="Google Shape;1753;p44">
            <a:extLst>
              <a:ext uri="{FF2B5EF4-FFF2-40B4-BE49-F238E27FC236}">
                <a16:creationId xmlns:a16="http://schemas.microsoft.com/office/drawing/2014/main" id="{BDD12921-9281-4B03-BDB4-0882386BCF98}"/>
              </a:ext>
            </a:extLst>
          </p:cNvPr>
          <p:cNvSpPr txBox="1">
            <a:spLocks/>
          </p:cNvSpPr>
          <p:nvPr/>
        </p:nvSpPr>
        <p:spPr>
          <a:xfrm flipH="1">
            <a:off x="343914" y="1398512"/>
            <a:ext cx="4567297" cy="296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4"/>
                </a:solidFill>
                <a:latin typeface="Arial"/>
                <a:cs typeface="Arial"/>
                <a:sym typeface="Arial"/>
              </a:rPr>
              <a:t>Most resumes posted on Craigslist are highly unstructured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4"/>
                </a:solidFill>
                <a:latin typeface="Arial"/>
                <a:cs typeface="Arial"/>
                <a:sym typeface="Arial"/>
              </a:rPr>
              <a:t>Harder for recruiters to find what they’re looking for!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4"/>
                </a:solidFill>
                <a:latin typeface="Arial"/>
                <a:cs typeface="Arial"/>
                <a:sym typeface="Arial"/>
              </a:rPr>
              <a:t>Loss of user engagement on both ends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accent4"/>
                </a:solidFill>
                <a:latin typeface="Arial"/>
                <a:cs typeface="Arial"/>
                <a:sym typeface="Arial"/>
              </a:rPr>
              <a:t>Competitive edge</a:t>
            </a:r>
          </a:p>
        </p:txBody>
      </p:sp>
      <p:sp>
        <p:nvSpPr>
          <p:cNvPr id="8" name="Google Shape;11833;p60">
            <a:extLst>
              <a:ext uri="{FF2B5EF4-FFF2-40B4-BE49-F238E27FC236}">
                <a16:creationId xmlns:a16="http://schemas.microsoft.com/office/drawing/2014/main" id="{D1E8C44D-67E9-4F71-A864-F8051A78146B}"/>
              </a:ext>
            </a:extLst>
          </p:cNvPr>
          <p:cNvSpPr/>
          <p:nvPr/>
        </p:nvSpPr>
        <p:spPr>
          <a:xfrm>
            <a:off x="8328136" y="4299156"/>
            <a:ext cx="471949" cy="479322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754;p44">
            <a:extLst>
              <a:ext uri="{FF2B5EF4-FFF2-40B4-BE49-F238E27FC236}">
                <a16:creationId xmlns:a16="http://schemas.microsoft.com/office/drawing/2014/main" id="{91928D9E-02E1-E948-BE24-AF45772713C9}"/>
              </a:ext>
            </a:extLst>
          </p:cNvPr>
          <p:cNvCxnSpPr>
            <a:cxnSpLocks/>
          </p:cNvCxnSpPr>
          <p:nvPr/>
        </p:nvCxnSpPr>
        <p:spPr>
          <a:xfrm>
            <a:off x="138953" y="1147482"/>
            <a:ext cx="886609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71012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Objective</a:t>
            </a:r>
            <a:endParaRPr sz="3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559E8-7F4E-CD47-B285-12C0EF74C532}"/>
              </a:ext>
            </a:extLst>
          </p:cNvPr>
          <p:cNvSpPr txBox="1"/>
          <p:nvPr/>
        </p:nvSpPr>
        <p:spPr>
          <a:xfrm>
            <a:off x="4973458" y="4038698"/>
            <a:ext cx="3935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- Resume Classification and Industry Tagging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D2EC84-3436-624B-B2E2-0E9D95152608}"/>
              </a:ext>
            </a:extLst>
          </p:cNvPr>
          <p:cNvSpPr txBox="1"/>
          <p:nvPr/>
        </p:nvSpPr>
        <p:spPr>
          <a:xfrm>
            <a:off x="4973458" y="4346475"/>
            <a:ext cx="2361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- Improved user experience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EA5D3A-9938-744A-9507-6A1B770370F2}"/>
              </a:ext>
            </a:extLst>
          </p:cNvPr>
          <p:cNvSpPr txBox="1"/>
          <p:nvPr/>
        </p:nvSpPr>
        <p:spPr>
          <a:xfrm>
            <a:off x="4973458" y="4651029"/>
            <a:ext cx="3804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- Inaccurate search results due to spam posts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547053-382F-DD40-9732-58C3210CF862}"/>
              </a:ext>
            </a:extLst>
          </p:cNvPr>
          <p:cNvSpPr txBox="1"/>
          <p:nvPr/>
        </p:nvSpPr>
        <p:spPr>
          <a:xfrm>
            <a:off x="4973458" y="3734144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2"/>
                </a:solidFill>
              </a:rPr>
              <a:t>Proposed Solution</a:t>
            </a:r>
          </a:p>
        </p:txBody>
      </p:sp>
      <p:sp>
        <p:nvSpPr>
          <p:cNvPr id="13" name="Google Shape;1753;p44">
            <a:extLst>
              <a:ext uri="{FF2B5EF4-FFF2-40B4-BE49-F238E27FC236}">
                <a16:creationId xmlns:a16="http://schemas.microsoft.com/office/drawing/2014/main" id="{0EB71627-2FBB-48BC-99D9-7874D0869B4D}"/>
              </a:ext>
            </a:extLst>
          </p:cNvPr>
          <p:cNvSpPr txBox="1">
            <a:spLocks/>
          </p:cNvSpPr>
          <p:nvPr/>
        </p:nvSpPr>
        <p:spPr>
          <a:xfrm flipH="1">
            <a:off x="4973458" y="1330016"/>
            <a:ext cx="3227100" cy="236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7430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tx2"/>
                </a:solidFill>
                <a:latin typeface="+mj-lt"/>
              </a:rPr>
              <a:t>We intend to provide information about which industry (and job type) each candidate belongs to, making it easier for the recruiter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  <a:buFont typeface="Courier New" panose="02070309020205020404" pitchFamily="49" charset="0"/>
              <a:buChar char="o"/>
            </a:pPr>
            <a:r>
              <a:rPr lang="en-US" sz="1400">
                <a:solidFill>
                  <a:schemeClr val="tx2"/>
                </a:solidFill>
                <a:latin typeface="+mj-lt"/>
              </a:rPr>
              <a:t>This will be accomplished by training our classification model on external data sources (Kaggle) and then testing it on Craigslist resume scrapes.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B24D03-FE2A-D14E-BDDF-B6AF757A2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0" y="1495579"/>
            <a:ext cx="3637308" cy="1251399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1954861-5092-EF42-89FC-E6735F070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269" y="3208229"/>
            <a:ext cx="3533690" cy="1359605"/>
          </a:xfrm>
          <a:prstGeom prst="rect">
            <a:avLst/>
          </a:prstGeom>
        </p:spPr>
      </p:pic>
      <p:cxnSp>
        <p:nvCxnSpPr>
          <p:cNvPr id="14" name="Google Shape;1754;p44">
            <a:extLst>
              <a:ext uri="{FF2B5EF4-FFF2-40B4-BE49-F238E27FC236}">
                <a16:creationId xmlns:a16="http://schemas.microsoft.com/office/drawing/2014/main" id="{292A1EF3-4B5F-9A45-915D-E959654DA8A6}"/>
              </a:ext>
            </a:extLst>
          </p:cNvPr>
          <p:cNvCxnSpPr>
            <a:cxnSpLocks/>
          </p:cNvCxnSpPr>
          <p:nvPr/>
        </p:nvCxnSpPr>
        <p:spPr>
          <a:xfrm>
            <a:off x="138953" y="1147482"/>
            <a:ext cx="886609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40668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4294967295"/>
          </p:nvPr>
        </p:nvSpPr>
        <p:spPr>
          <a:xfrm>
            <a:off x="213564" y="3779475"/>
            <a:ext cx="246888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Collect train data from </a:t>
            </a:r>
            <a:r>
              <a:rPr lang="en-US" sz="1400"/>
              <a:t>K</a:t>
            </a:r>
            <a:r>
              <a:rPr lang="en" sz="1400" err="1"/>
              <a:t>aggle</a:t>
            </a:r>
            <a:r>
              <a:rPr lang="en" sz="1400"/>
              <a:t> containing industry wise classified resumes</a:t>
            </a:r>
            <a:endParaRPr sz="1400"/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4294967295"/>
          </p:nvPr>
        </p:nvSpPr>
        <p:spPr>
          <a:xfrm>
            <a:off x="3364992" y="3779475"/>
            <a:ext cx="2414016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Represent the unstructured text data into numerical format</a:t>
            </a:r>
            <a:endParaRPr sz="1400"/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4294967295"/>
          </p:nvPr>
        </p:nvSpPr>
        <p:spPr>
          <a:xfrm>
            <a:off x="1813677" y="1266013"/>
            <a:ext cx="2414016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Scarp Craigslist resumes using Seleinium</a:t>
            </a:r>
            <a:endParaRPr sz="1400"/>
          </a:p>
        </p:txBody>
      </p:sp>
      <p:sp>
        <p:nvSpPr>
          <p:cNvPr id="703" name="Google Shape;703;p36"/>
          <p:cNvSpPr txBox="1">
            <a:spLocks noGrp="1"/>
          </p:cNvSpPr>
          <p:nvPr>
            <p:ph type="subTitle" idx="4294967295"/>
          </p:nvPr>
        </p:nvSpPr>
        <p:spPr>
          <a:xfrm>
            <a:off x="6458914" y="3779475"/>
            <a:ext cx="2414016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Classify the test data using on the final model</a:t>
            </a:r>
            <a:endParaRPr sz="1400"/>
          </a:p>
        </p:txBody>
      </p:sp>
      <p:sp>
        <p:nvSpPr>
          <p:cNvPr id="704" name="Google Shape;704;p36"/>
          <p:cNvSpPr txBox="1">
            <a:spLocks noGrp="1"/>
          </p:cNvSpPr>
          <p:nvPr>
            <p:ph type="subTitle" idx="4294967295"/>
          </p:nvPr>
        </p:nvSpPr>
        <p:spPr>
          <a:xfrm>
            <a:off x="4904070" y="1548035"/>
            <a:ext cx="2414016" cy="690051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Evaluate performance of various classification model</a:t>
            </a:r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1813677" y="2125814"/>
            <a:ext cx="2414016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Data Collection Test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4904070" y="2125814"/>
            <a:ext cx="2414016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Modelling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213564" y="3401014"/>
            <a:ext cx="246888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Data Collection Train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458914" y="3401014"/>
            <a:ext cx="2414016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Generate Tags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3364992" y="3401014"/>
            <a:ext cx="2414016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Rajdhani"/>
                <a:ea typeface="Rajdhani"/>
                <a:cs typeface="Rajdhani"/>
                <a:sym typeface="Rajdhani"/>
              </a:rPr>
              <a:t>Text Representation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2885622" y="2824148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36"/>
          <p:cNvSpPr/>
          <p:nvPr/>
        </p:nvSpPr>
        <p:spPr>
          <a:xfrm>
            <a:off x="5973409" y="2847079"/>
            <a:ext cx="288483" cy="235125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36"/>
          <p:cNvGrpSpPr/>
          <p:nvPr/>
        </p:nvGrpSpPr>
        <p:grpSpPr>
          <a:xfrm>
            <a:off x="4417196" y="2834313"/>
            <a:ext cx="309505" cy="260656"/>
            <a:chOff x="2171474" y="3369229"/>
            <a:chExt cx="408156" cy="343737"/>
          </a:xfrm>
        </p:grpSpPr>
        <p:sp>
          <p:nvSpPr>
            <p:cNvPr id="733" name="Google Shape;733;p36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36"/>
          <p:cNvGrpSpPr/>
          <p:nvPr/>
        </p:nvGrpSpPr>
        <p:grpSpPr>
          <a:xfrm>
            <a:off x="7526466" y="2827568"/>
            <a:ext cx="273857" cy="274147"/>
            <a:chOff x="7538896" y="1970156"/>
            <a:chExt cx="361147" cy="361529"/>
          </a:xfrm>
        </p:grpSpPr>
        <p:sp>
          <p:nvSpPr>
            <p:cNvPr id="738" name="Google Shape;738;p36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" name="Google Shape;1754;p44">
            <a:extLst>
              <a:ext uri="{FF2B5EF4-FFF2-40B4-BE49-F238E27FC236}">
                <a16:creationId xmlns:a16="http://schemas.microsoft.com/office/drawing/2014/main" id="{422B7B72-F85D-9846-8A21-59C7FF8D9579}"/>
              </a:ext>
            </a:extLst>
          </p:cNvPr>
          <p:cNvCxnSpPr>
            <a:cxnSpLocks/>
          </p:cNvCxnSpPr>
          <p:nvPr/>
        </p:nvCxnSpPr>
        <p:spPr>
          <a:xfrm>
            <a:off x="138953" y="1147482"/>
            <a:ext cx="886609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20" name="Google Shape;699;p36">
            <a:extLst>
              <a:ext uri="{FF2B5EF4-FFF2-40B4-BE49-F238E27FC236}">
                <a16:creationId xmlns:a16="http://schemas.microsoft.com/office/drawing/2014/main" id="{C226A9CC-D7EF-5844-B204-21242F08CE45}"/>
              </a:ext>
            </a:extLst>
          </p:cNvPr>
          <p:cNvSpPr txBox="1">
            <a:spLocks/>
          </p:cNvSpPr>
          <p:nvPr/>
        </p:nvSpPr>
        <p:spPr>
          <a:xfrm>
            <a:off x="482963" y="1196516"/>
            <a:ext cx="2188519" cy="4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000"/>
              <a:t>Train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49F024-20DB-B244-90B1-AE0D23B3D583}"/>
              </a:ext>
            </a:extLst>
          </p:cNvPr>
          <p:cNvSpPr txBox="1"/>
          <p:nvPr/>
        </p:nvSpPr>
        <p:spPr>
          <a:xfrm>
            <a:off x="482963" y="1555104"/>
            <a:ext cx="3433953" cy="173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2"/>
                </a:solidFill>
              </a:rPr>
              <a:t>Data collected from multiple Kaggle sources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2"/>
                </a:solidFill>
              </a:rPr>
              <a:t>2200+ labelled resumes with 37 unique classes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2"/>
                </a:solidFill>
              </a:rPr>
              <a:t>Mix of Blue- and White-Collar classes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2"/>
                </a:solidFill>
              </a:rPr>
              <a:t>70/30 Train/Validation Split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2"/>
                </a:solidFill>
              </a:rPr>
              <a:t>Filtered Duplicate / Bad entries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0035879C-577F-EF43-ACA6-359204B292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6659871"/>
              </p:ext>
            </p:extLst>
          </p:nvPr>
        </p:nvGraphicFramePr>
        <p:xfrm>
          <a:off x="4244438" y="995082"/>
          <a:ext cx="4826442" cy="4356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Google Shape;699;p36">
            <a:extLst>
              <a:ext uri="{FF2B5EF4-FFF2-40B4-BE49-F238E27FC236}">
                <a16:creationId xmlns:a16="http://schemas.microsoft.com/office/drawing/2014/main" id="{F608D2B4-0B2C-2E44-9D85-3426763A9393}"/>
              </a:ext>
            </a:extLst>
          </p:cNvPr>
          <p:cNvSpPr txBox="1">
            <a:spLocks/>
          </p:cNvSpPr>
          <p:nvPr/>
        </p:nvSpPr>
        <p:spPr>
          <a:xfrm>
            <a:off x="482963" y="3352651"/>
            <a:ext cx="2188519" cy="493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2000"/>
              <a:t>Test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BAF986-4574-1B4A-B97B-C8D78C3DF6BF}"/>
              </a:ext>
            </a:extLst>
          </p:cNvPr>
          <p:cNvSpPr txBox="1"/>
          <p:nvPr/>
        </p:nvSpPr>
        <p:spPr>
          <a:xfrm>
            <a:off x="482963" y="3711239"/>
            <a:ext cx="2658100" cy="1055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2"/>
                </a:solidFill>
              </a:rPr>
              <a:t>Data Scrapped from </a:t>
            </a:r>
            <a:r>
              <a:rPr lang="en-US" sz="1100" err="1">
                <a:solidFill>
                  <a:schemeClr val="tx2"/>
                </a:solidFill>
              </a:rPr>
              <a:t>Craigslist.com</a:t>
            </a:r>
            <a:endParaRPr lang="en-US" sz="1100">
              <a:solidFill>
                <a:schemeClr val="tx2"/>
              </a:solidFill>
            </a:endParaRP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2"/>
                </a:solidFill>
              </a:rPr>
              <a:t>8 Metropolitan Cities</a:t>
            </a:r>
          </a:p>
          <a:p>
            <a:pPr marL="285750" indent="-285750">
              <a:lnSpc>
                <a:spcPct val="20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2"/>
                </a:solidFill>
              </a:rPr>
              <a:t>Selenium and </a:t>
            </a:r>
            <a:r>
              <a:rPr lang="en-US" sz="1100" err="1">
                <a:solidFill>
                  <a:schemeClr val="tx2"/>
                </a:solidFill>
              </a:rPr>
              <a:t>BeautifulSoup</a:t>
            </a:r>
            <a:endParaRPr lang="en-US" sz="1100">
              <a:solidFill>
                <a:schemeClr val="tx2"/>
              </a:solidFill>
            </a:endParaRPr>
          </a:p>
        </p:txBody>
      </p:sp>
      <p:cxnSp>
        <p:nvCxnSpPr>
          <p:cNvPr id="26" name="Google Shape;1754;p44">
            <a:extLst>
              <a:ext uri="{FF2B5EF4-FFF2-40B4-BE49-F238E27FC236}">
                <a16:creationId xmlns:a16="http://schemas.microsoft.com/office/drawing/2014/main" id="{3CE9ABBB-FE5A-744D-9991-D46C9FE037A8}"/>
              </a:ext>
            </a:extLst>
          </p:cNvPr>
          <p:cNvCxnSpPr>
            <a:cxnSpLocks/>
          </p:cNvCxnSpPr>
          <p:nvPr/>
        </p:nvCxnSpPr>
        <p:spPr>
          <a:xfrm>
            <a:off x="138953" y="1147482"/>
            <a:ext cx="886609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87607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99;p36">
            <a:extLst>
              <a:ext uri="{FF2B5EF4-FFF2-40B4-BE49-F238E27FC236}">
                <a16:creationId xmlns:a16="http://schemas.microsoft.com/office/drawing/2014/main" id="{0C5DA077-B2D4-3442-BD92-A6CD133E5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Text Representation</a:t>
            </a:r>
            <a:endParaRPr sz="3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45CC1-3B21-834D-A496-3590135C8623}"/>
              </a:ext>
            </a:extLst>
          </p:cNvPr>
          <p:cNvSpPr txBox="1"/>
          <p:nvPr/>
        </p:nvSpPr>
        <p:spPr>
          <a:xfrm>
            <a:off x="4446557" y="1775921"/>
            <a:ext cx="4273927" cy="1443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tx2"/>
                </a:solidFill>
              </a:rPr>
              <a:t>Remove URLs hashtags, punctuations, </a:t>
            </a:r>
            <a:r>
              <a:rPr lang="en-US" sz="1200" err="1">
                <a:solidFill>
                  <a:schemeClr val="tx2"/>
                </a:solidFill>
              </a:rPr>
              <a:t>RTcc</a:t>
            </a:r>
            <a:r>
              <a:rPr lang="en-US" sz="1200">
                <a:solidFill>
                  <a:schemeClr val="tx2"/>
                </a:solidFill>
              </a:rPr>
              <a:t>, whitespace</a:t>
            </a:r>
          </a:p>
          <a:p>
            <a:pPr marL="171450" indent="-171450">
              <a:lnSpc>
                <a:spcPct val="15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tx2"/>
                </a:solidFill>
              </a:rPr>
              <a:t>Remove </a:t>
            </a:r>
            <a:r>
              <a:rPr lang="en-US" sz="1200" err="1">
                <a:solidFill>
                  <a:schemeClr val="tx2"/>
                </a:solidFill>
              </a:rPr>
              <a:t>Stopwords</a:t>
            </a:r>
            <a:endParaRPr lang="en-US" sz="1200">
              <a:solidFill>
                <a:schemeClr val="tx2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tx2"/>
                </a:solidFill>
              </a:rPr>
              <a:t>Lemmatization</a:t>
            </a:r>
          </a:p>
          <a:p>
            <a:pPr marL="171450" indent="-171450">
              <a:lnSpc>
                <a:spcPct val="15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tx2"/>
                </a:solidFill>
              </a:rPr>
              <a:t>N Grams</a:t>
            </a:r>
          </a:p>
          <a:p>
            <a:pPr marL="171450" indent="-171450">
              <a:lnSpc>
                <a:spcPct val="15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tx2"/>
                </a:solidFill>
              </a:rPr>
              <a:t>Vectorization - TFIDF and </a:t>
            </a:r>
            <a:r>
              <a:rPr lang="en-US" sz="1200" err="1">
                <a:solidFill>
                  <a:schemeClr val="tx2"/>
                </a:solidFill>
              </a:rPr>
              <a:t>Countvectorizer</a:t>
            </a:r>
            <a:r>
              <a:rPr lang="en-US" sz="120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7" name="Google Shape;1725;p43">
            <a:extLst>
              <a:ext uri="{FF2B5EF4-FFF2-40B4-BE49-F238E27FC236}">
                <a16:creationId xmlns:a16="http://schemas.microsoft.com/office/drawing/2014/main" id="{5DCEF3ED-BA6C-8F4E-B934-B340C8DB59A4}"/>
              </a:ext>
            </a:extLst>
          </p:cNvPr>
          <p:cNvSpPr txBox="1">
            <a:spLocks/>
          </p:cNvSpPr>
          <p:nvPr/>
        </p:nvSpPr>
        <p:spPr>
          <a:xfrm flipH="1">
            <a:off x="4446557" y="1330421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rPr>
              <a:t>Classic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F86CE-250A-514A-8E57-23F7C62812C9}"/>
              </a:ext>
            </a:extLst>
          </p:cNvPr>
          <p:cNvSpPr txBox="1"/>
          <p:nvPr/>
        </p:nvSpPr>
        <p:spPr>
          <a:xfrm>
            <a:off x="4446557" y="4137532"/>
            <a:ext cx="1568058" cy="612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tx2"/>
                </a:solidFill>
              </a:rPr>
              <a:t>One hot encoding</a:t>
            </a:r>
          </a:p>
          <a:p>
            <a:pPr marL="171450" indent="-171450">
              <a:lnSpc>
                <a:spcPct val="150000"/>
              </a:lnSpc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200">
                <a:solidFill>
                  <a:schemeClr val="tx2"/>
                </a:solidFill>
              </a:rPr>
              <a:t>Word Embedding</a:t>
            </a:r>
          </a:p>
        </p:txBody>
      </p:sp>
      <p:sp>
        <p:nvSpPr>
          <p:cNvPr id="9" name="Google Shape;1725;p43">
            <a:extLst>
              <a:ext uri="{FF2B5EF4-FFF2-40B4-BE49-F238E27FC236}">
                <a16:creationId xmlns:a16="http://schemas.microsoft.com/office/drawing/2014/main" id="{FC546FAF-5AF4-D841-9379-7A7B7CC99263}"/>
              </a:ext>
            </a:extLst>
          </p:cNvPr>
          <p:cNvSpPr txBox="1">
            <a:spLocks/>
          </p:cNvSpPr>
          <p:nvPr/>
        </p:nvSpPr>
        <p:spPr>
          <a:xfrm flipH="1">
            <a:off x="4446557" y="3692031"/>
            <a:ext cx="27111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>
                <a:solidFill>
                  <a:schemeClr val="tx2"/>
                </a:solidFill>
                <a:latin typeface="Rajdhani"/>
                <a:ea typeface="Rajdhani"/>
                <a:cs typeface="Rajdhani"/>
                <a:sym typeface="Rajdhani"/>
              </a:rPr>
              <a:t>LSTM</a:t>
            </a:r>
          </a:p>
        </p:txBody>
      </p:sp>
      <p:cxnSp>
        <p:nvCxnSpPr>
          <p:cNvPr id="12" name="Google Shape;1754;p44">
            <a:extLst>
              <a:ext uri="{FF2B5EF4-FFF2-40B4-BE49-F238E27FC236}">
                <a16:creationId xmlns:a16="http://schemas.microsoft.com/office/drawing/2014/main" id="{0A3BA2F6-613F-CB45-9ED1-12CEAECEC690}"/>
              </a:ext>
            </a:extLst>
          </p:cNvPr>
          <p:cNvCxnSpPr>
            <a:cxnSpLocks/>
          </p:cNvCxnSpPr>
          <p:nvPr/>
        </p:nvCxnSpPr>
        <p:spPr>
          <a:xfrm>
            <a:off x="138953" y="1147482"/>
            <a:ext cx="8866094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13" name="Google Shape;8624;p53">
            <a:extLst>
              <a:ext uri="{FF2B5EF4-FFF2-40B4-BE49-F238E27FC236}">
                <a16:creationId xmlns:a16="http://schemas.microsoft.com/office/drawing/2014/main" id="{35274C8D-5FBE-C644-8754-62BB63E7151A}"/>
              </a:ext>
            </a:extLst>
          </p:cNvPr>
          <p:cNvGrpSpPr/>
          <p:nvPr/>
        </p:nvGrpSpPr>
        <p:grpSpPr>
          <a:xfrm>
            <a:off x="577429" y="2186184"/>
            <a:ext cx="3295661" cy="1644387"/>
            <a:chOff x="834100" y="3642869"/>
            <a:chExt cx="1259483" cy="628426"/>
          </a:xfrm>
          <a:solidFill>
            <a:schemeClr val="accent2"/>
          </a:solidFill>
        </p:grpSpPr>
        <p:sp>
          <p:nvSpPr>
            <p:cNvPr id="14" name="Google Shape;8625;p53">
              <a:extLst>
                <a:ext uri="{FF2B5EF4-FFF2-40B4-BE49-F238E27FC236}">
                  <a16:creationId xmlns:a16="http://schemas.microsoft.com/office/drawing/2014/main" id="{92F19EB5-395B-624B-AA68-A43A51C4097E}"/>
                </a:ext>
              </a:extLst>
            </p:cNvPr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26;p53">
              <a:extLst>
                <a:ext uri="{FF2B5EF4-FFF2-40B4-BE49-F238E27FC236}">
                  <a16:creationId xmlns:a16="http://schemas.microsoft.com/office/drawing/2014/main" id="{86C12DC7-A0CD-8F4F-9432-A0223EA7F05D}"/>
                </a:ext>
              </a:extLst>
            </p:cNvPr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627;p53">
              <a:extLst>
                <a:ext uri="{FF2B5EF4-FFF2-40B4-BE49-F238E27FC236}">
                  <a16:creationId xmlns:a16="http://schemas.microsoft.com/office/drawing/2014/main" id="{1BA6798C-3034-4144-8CFC-A507A7565E0B}"/>
                </a:ext>
              </a:extLst>
            </p:cNvPr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628;p53">
              <a:extLst>
                <a:ext uri="{FF2B5EF4-FFF2-40B4-BE49-F238E27FC236}">
                  <a16:creationId xmlns:a16="http://schemas.microsoft.com/office/drawing/2014/main" id="{0440DC6B-0E39-6246-8415-0EEF55B0C92C}"/>
                </a:ext>
              </a:extLst>
            </p:cNvPr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629;p53">
              <a:extLst>
                <a:ext uri="{FF2B5EF4-FFF2-40B4-BE49-F238E27FC236}">
                  <a16:creationId xmlns:a16="http://schemas.microsoft.com/office/drawing/2014/main" id="{5CD4FEBB-F37A-9947-9A93-0549E755B323}"/>
                </a:ext>
              </a:extLst>
            </p:cNvPr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630;p53">
              <a:extLst>
                <a:ext uri="{FF2B5EF4-FFF2-40B4-BE49-F238E27FC236}">
                  <a16:creationId xmlns:a16="http://schemas.microsoft.com/office/drawing/2014/main" id="{423B0C3D-9B38-E04F-B36C-D7974A1C984D}"/>
                </a:ext>
              </a:extLst>
            </p:cNvPr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631;p53">
              <a:extLst>
                <a:ext uri="{FF2B5EF4-FFF2-40B4-BE49-F238E27FC236}">
                  <a16:creationId xmlns:a16="http://schemas.microsoft.com/office/drawing/2014/main" id="{C2BEAD62-E8CF-B340-9A48-8C859AD1E850}"/>
                </a:ext>
              </a:extLst>
            </p:cNvPr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632;p53">
              <a:extLst>
                <a:ext uri="{FF2B5EF4-FFF2-40B4-BE49-F238E27FC236}">
                  <a16:creationId xmlns:a16="http://schemas.microsoft.com/office/drawing/2014/main" id="{11F89300-A459-B44E-B5AD-89195CEDB264}"/>
                </a:ext>
              </a:extLst>
            </p:cNvPr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633;p53">
              <a:extLst>
                <a:ext uri="{FF2B5EF4-FFF2-40B4-BE49-F238E27FC236}">
                  <a16:creationId xmlns:a16="http://schemas.microsoft.com/office/drawing/2014/main" id="{79E086D0-FC4B-1C43-A0B6-3B441FE34736}"/>
                </a:ext>
              </a:extLst>
            </p:cNvPr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634;p53">
              <a:extLst>
                <a:ext uri="{FF2B5EF4-FFF2-40B4-BE49-F238E27FC236}">
                  <a16:creationId xmlns:a16="http://schemas.microsoft.com/office/drawing/2014/main" id="{0BBBEE09-A910-FD47-AFF4-623AE27A9AAC}"/>
                </a:ext>
              </a:extLst>
            </p:cNvPr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35;p53">
              <a:extLst>
                <a:ext uri="{FF2B5EF4-FFF2-40B4-BE49-F238E27FC236}">
                  <a16:creationId xmlns:a16="http://schemas.microsoft.com/office/drawing/2014/main" id="{1444578C-FA25-824B-869D-46994E6FCDBD}"/>
                </a:ext>
              </a:extLst>
            </p:cNvPr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636;p53">
              <a:extLst>
                <a:ext uri="{FF2B5EF4-FFF2-40B4-BE49-F238E27FC236}">
                  <a16:creationId xmlns:a16="http://schemas.microsoft.com/office/drawing/2014/main" id="{8327F714-6328-EC40-8889-D2CAF5986354}"/>
                </a:ext>
              </a:extLst>
            </p:cNvPr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637;p53">
              <a:extLst>
                <a:ext uri="{FF2B5EF4-FFF2-40B4-BE49-F238E27FC236}">
                  <a16:creationId xmlns:a16="http://schemas.microsoft.com/office/drawing/2014/main" id="{0C6D95B2-0786-4740-BAE7-9474E1F3292B}"/>
                </a:ext>
              </a:extLst>
            </p:cNvPr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38;p53">
              <a:extLst>
                <a:ext uri="{FF2B5EF4-FFF2-40B4-BE49-F238E27FC236}">
                  <a16:creationId xmlns:a16="http://schemas.microsoft.com/office/drawing/2014/main" id="{E4E7F7D2-25EB-1F49-A8E0-700586687345}"/>
                </a:ext>
              </a:extLst>
            </p:cNvPr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639;p53">
              <a:extLst>
                <a:ext uri="{FF2B5EF4-FFF2-40B4-BE49-F238E27FC236}">
                  <a16:creationId xmlns:a16="http://schemas.microsoft.com/office/drawing/2014/main" id="{7BDE5EC7-E74E-2246-B529-A18B7CDB5977}"/>
                </a:ext>
              </a:extLst>
            </p:cNvPr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640;p53">
              <a:extLst>
                <a:ext uri="{FF2B5EF4-FFF2-40B4-BE49-F238E27FC236}">
                  <a16:creationId xmlns:a16="http://schemas.microsoft.com/office/drawing/2014/main" id="{F8568F06-A2CB-B045-9894-727CF992154F}"/>
                </a:ext>
              </a:extLst>
            </p:cNvPr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41;p53">
              <a:extLst>
                <a:ext uri="{FF2B5EF4-FFF2-40B4-BE49-F238E27FC236}">
                  <a16:creationId xmlns:a16="http://schemas.microsoft.com/office/drawing/2014/main" id="{DB9522C3-C4F2-284F-B268-929D47BE6E97}"/>
                </a:ext>
              </a:extLst>
            </p:cNvPr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642;p53">
              <a:extLst>
                <a:ext uri="{FF2B5EF4-FFF2-40B4-BE49-F238E27FC236}">
                  <a16:creationId xmlns:a16="http://schemas.microsoft.com/office/drawing/2014/main" id="{080D876E-E995-4E45-88D0-DCF3EEB358AC}"/>
                </a:ext>
              </a:extLst>
            </p:cNvPr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643;p53">
              <a:extLst>
                <a:ext uri="{FF2B5EF4-FFF2-40B4-BE49-F238E27FC236}">
                  <a16:creationId xmlns:a16="http://schemas.microsoft.com/office/drawing/2014/main" id="{47CE3E33-53A3-5F4D-91C2-8CB824F1F701}"/>
                </a:ext>
              </a:extLst>
            </p:cNvPr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644;p53">
              <a:extLst>
                <a:ext uri="{FF2B5EF4-FFF2-40B4-BE49-F238E27FC236}">
                  <a16:creationId xmlns:a16="http://schemas.microsoft.com/office/drawing/2014/main" id="{F364DDFA-B80A-5B48-930D-1306064023DC}"/>
                </a:ext>
              </a:extLst>
            </p:cNvPr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645;p53">
              <a:extLst>
                <a:ext uri="{FF2B5EF4-FFF2-40B4-BE49-F238E27FC236}">
                  <a16:creationId xmlns:a16="http://schemas.microsoft.com/office/drawing/2014/main" id="{62DB1CBB-0D22-7641-ADC1-D2205CE61DED}"/>
                </a:ext>
              </a:extLst>
            </p:cNvPr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646;p53">
              <a:extLst>
                <a:ext uri="{FF2B5EF4-FFF2-40B4-BE49-F238E27FC236}">
                  <a16:creationId xmlns:a16="http://schemas.microsoft.com/office/drawing/2014/main" id="{C5C62087-373D-2F44-ACAB-695F84ACF0D1}"/>
                </a:ext>
              </a:extLst>
            </p:cNvPr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647;p53">
              <a:extLst>
                <a:ext uri="{FF2B5EF4-FFF2-40B4-BE49-F238E27FC236}">
                  <a16:creationId xmlns:a16="http://schemas.microsoft.com/office/drawing/2014/main" id="{9C55C851-1FC9-B44A-A655-207988CDDA3D}"/>
                </a:ext>
              </a:extLst>
            </p:cNvPr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648;p53">
              <a:extLst>
                <a:ext uri="{FF2B5EF4-FFF2-40B4-BE49-F238E27FC236}">
                  <a16:creationId xmlns:a16="http://schemas.microsoft.com/office/drawing/2014/main" id="{DEBB143D-C87A-C54F-8154-2DB3093C874C}"/>
                </a:ext>
              </a:extLst>
            </p:cNvPr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grpFill/>
            <a:ln w="9525" cap="rnd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49;p53">
              <a:extLst>
                <a:ext uri="{FF2B5EF4-FFF2-40B4-BE49-F238E27FC236}">
                  <a16:creationId xmlns:a16="http://schemas.microsoft.com/office/drawing/2014/main" id="{C1D14DBF-7C75-2743-8D4F-B034C7590CB1}"/>
                </a:ext>
              </a:extLst>
            </p:cNvPr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8650;p53">
              <a:extLst>
                <a:ext uri="{FF2B5EF4-FFF2-40B4-BE49-F238E27FC236}">
                  <a16:creationId xmlns:a16="http://schemas.microsoft.com/office/drawing/2014/main" id="{70257A3C-379B-424B-8473-CC6CFF28BB2A}"/>
                </a:ext>
              </a:extLst>
            </p:cNvPr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  <a:grpFill/>
          </p:grpSpPr>
          <p:sp>
            <p:nvSpPr>
              <p:cNvPr id="54" name="Google Shape;8651;p53">
                <a:extLst>
                  <a:ext uri="{FF2B5EF4-FFF2-40B4-BE49-F238E27FC236}">
                    <a16:creationId xmlns:a16="http://schemas.microsoft.com/office/drawing/2014/main" id="{B66EA8AA-F3B9-EE44-8598-35635ED4F630}"/>
                  </a:ext>
                </a:extLst>
              </p:cNvPr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652;p53">
                <a:extLst>
                  <a:ext uri="{FF2B5EF4-FFF2-40B4-BE49-F238E27FC236}">
                    <a16:creationId xmlns:a16="http://schemas.microsoft.com/office/drawing/2014/main" id="{A48BB155-0208-584F-9451-8A70FAD45C5D}"/>
                  </a:ext>
                </a:extLst>
              </p:cNvPr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grpFill/>
              <a:ln w="9525" cap="rnd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653;p53">
                <a:extLst>
                  <a:ext uri="{FF2B5EF4-FFF2-40B4-BE49-F238E27FC236}">
                    <a16:creationId xmlns:a16="http://schemas.microsoft.com/office/drawing/2014/main" id="{ED376F29-CFE6-FB42-90F9-5E60AB5735FA}"/>
                  </a:ext>
                </a:extLst>
              </p:cNvPr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grpFill/>
              <a:ln w="9525" cap="rnd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654;p53">
                <a:extLst>
                  <a:ext uri="{FF2B5EF4-FFF2-40B4-BE49-F238E27FC236}">
                    <a16:creationId xmlns:a16="http://schemas.microsoft.com/office/drawing/2014/main" id="{F82774EA-A939-0647-9732-FD0231479364}"/>
                  </a:ext>
                </a:extLst>
              </p:cNvPr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grpFill/>
              <a:ln w="9525" cap="rnd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655;p53">
                <a:extLst>
                  <a:ext uri="{FF2B5EF4-FFF2-40B4-BE49-F238E27FC236}">
                    <a16:creationId xmlns:a16="http://schemas.microsoft.com/office/drawing/2014/main" id="{E9192204-BFD1-2449-885F-4704B308BF67}"/>
                  </a:ext>
                </a:extLst>
              </p:cNvPr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grpFill/>
              <a:ln w="9525" cap="rnd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656;p53">
                <a:extLst>
                  <a:ext uri="{FF2B5EF4-FFF2-40B4-BE49-F238E27FC236}">
                    <a16:creationId xmlns:a16="http://schemas.microsoft.com/office/drawing/2014/main" id="{374D1DCD-6BB9-894A-99BF-2F89ECFC7503}"/>
                  </a:ext>
                </a:extLst>
              </p:cNvPr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grpFill/>
              <a:ln w="9525" cap="rnd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657;p53">
                <a:extLst>
                  <a:ext uri="{FF2B5EF4-FFF2-40B4-BE49-F238E27FC236}">
                    <a16:creationId xmlns:a16="http://schemas.microsoft.com/office/drawing/2014/main" id="{DEAC1AC1-5659-A84D-92C0-8BA24917C8AE}"/>
                  </a:ext>
                </a:extLst>
              </p:cNvPr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grpFill/>
              <a:ln w="9525" cap="rnd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658;p53">
                <a:extLst>
                  <a:ext uri="{FF2B5EF4-FFF2-40B4-BE49-F238E27FC236}">
                    <a16:creationId xmlns:a16="http://schemas.microsoft.com/office/drawing/2014/main" id="{C64EBACD-2D68-F94D-B3DD-6A0E330A0806}"/>
                  </a:ext>
                </a:extLst>
              </p:cNvPr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grpFill/>
              <a:ln w="9525" cap="rnd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659;p53">
                <a:extLst>
                  <a:ext uri="{FF2B5EF4-FFF2-40B4-BE49-F238E27FC236}">
                    <a16:creationId xmlns:a16="http://schemas.microsoft.com/office/drawing/2014/main" id="{323511B5-C4CF-594E-8173-CB74A08A0D6F}"/>
                  </a:ext>
                </a:extLst>
              </p:cNvPr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grpFill/>
              <a:ln w="9525" cap="rnd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660;p53">
                <a:extLst>
                  <a:ext uri="{FF2B5EF4-FFF2-40B4-BE49-F238E27FC236}">
                    <a16:creationId xmlns:a16="http://schemas.microsoft.com/office/drawing/2014/main" id="{5781DBA0-332C-744A-AFDC-D29693145389}"/>
                  </a:ext>
                </a:extLst>
              </p:cNvPr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grpFill/>
              <a:ln w="9525" cap="rnd" cmpd="sng">
                <a:solidFill>
                  <a:schemeClr val="tx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661;p53">
                <a:extLst>
                  <a:ext uri="{FF2B5EF4-FFF2-40B4-BE49-F238E27FC236}">
                    <a16:creationId xmlns:a16="http://schemas.microsoft.com/office/drawing/2014/main" id="{BA31F2DB-7E80-1F47-A6F2-5A39E2B2A572}"/>
                  </a:ext>
                </a:extLst>
              </p:cNvPr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662;p53">
                <a:extLst>
                  <a:ext uri="{FF2B5EF4-FFF2-40B4-BE49-F238E27FC236}">
                    <a16:creationId xmlns:a16="http://schemas.microsoft.com/office/drawing/2014/main" id="{B6963A1F-7438-A74F-A255-DFDF3BCD9F30}"/>
                  </a:ext>
                </a:extLst>
              </p:cNvPr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8663;p53">
                <a:extLst>
                  <a:ext uri="{FF2B5EF4-FFF2-40B4-BE49-F238E27FC236}">
                    <a16:creationId xmlns:a16="http://schemas.microsoft.com/office/drawing/2014/main" id="{BBC35A05-D2C8-2942-B050-F3F2A8119E2A}"/>
                  </a:ext>
                </a:extLst>
              </p:cNvPr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8664;p53">
                <a:extLst>
                  <a:ext uri="{FF2B5EF4-FFF2-40B4-BE49-F238E27FC236}">
                    <a16:creationId xmlns:a16="http://schemas.microsoft.com/office/drawing/2014/main" id="{02CDAE51-0217-6B4D-BFD0-843C2A53FCDF}"/>
                  </a:ext>
                </a:extLst>
              </p:cNvPr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8665;p53">
                <a:extLst>
                  <a:ext uri="{FF2B5EF4-FFF2-40B4-BE49-F238E27FC236}">
                    <a16:creationId xmlns:a16="http://schemas.microsoft.com/office/drawing/2014/main" id="{83F9312F-9E8E-EE4E-8F63-BB68D6B903DE}"/>
                  </a:ext>
                </a:extLst>
              </p:cNvPr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8666;p53">
                <a:extLst>
                  <a:ext uri="{FF2B5EF4-FFF2-40B4-BE49-F238E27FC236}">
                    <a16:creationId xmlns:a16="http://schemas.microsoft.com/office/drawing/2014/main" id="{DFE37093-570C-F64B-B687-151883DFB686}"/>
                  </a:ext>
                </a:extLst>
              </p:cNvPr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8667;p53">
                <a:extLst>
                  <a:ext uri="{FF2B5EF4-FFF2-40B4-BE49-F238E27FC236}">
                    <a16:creationId xmlns:a16="http://schemas.microsoft.com/office/drawing/2014/main" id="{457AA216-AB49-2145-BA22-8452FFE30029}"/>
                  </a:ext>
                </a:extLst>
              </p:cNvPr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8668;p53">
                <a:extLst>
                  <a:ext uri="{FF2B5EF4-FFF2-40B4-BE49-F238E27FC236}">
                    <a16:creationId xmlns:a16="http://schemas.microsoft.com/office/drawing/2014/main" id="{F7E432D2-1629-0348-BFD7-738A142494B9}"/>
                  </a:ext>
                </a:extLst>
              </p:cNvPr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8669;p53">
                <a:extLst>
                  <a:ext uri="{FF2B5EF4-FFF2-40B4-BE49-F238E27FC236}">
                    <a16:creationId xmlns:a16="http://schemas.microsoft.com/office/drawing/2014/main" id="{35F83750-BFD0-7B44-A638-DC768D310179}"/>
                  </a:ext>
                </a:extLst>
              </p:cNvPr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8670;p53">
                <a:extLst>
                  <a:ext uri="{FF2B5EF4-FFF2-40B4-BE49-F238E27FC236}">
                    <a16:creationId xmlns:a16="http://schemas.microsoft.com/office/drawing/2014/main" id="{CE7A8B99-B128-2044-8AA9-26A987C4CD74}"/>
                  </a:ext>
                </a:extLst>
              </p:cNvPr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tx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8671;p53">
              <a:extLst>
                <a:ext uri="{FF2B5EF4-FFF2-40B4-BE49-F238E27FC236}">
                  <a16:creationId xmlns:a16="http://schemas.microsoft.com/office/drawing/2014/main" id="{536B8051-B931-F747-9951-552C99D61739}"/>
                </a:ext>
              </a:extLst>
            </p:cNvPr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72;p53">
              <a:extLst>
                <a:ext uri="{FF2B5EF4-FFF2-40B4-BE49-F238E27FC236}">
                  <a16:creationId xmlns:a16="http://schemas.microsoft.com/office/drawing/2014/main" id="{E5074572-7C5B-B245-8193-C314B4E2A66C}"/>
                </a:ext>
              </a:extLst>
            </p:cNvPr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73;p53">
              <a:extLst>
                <a:ext uri="{FF2B5EF4-FFF2-40B4-BE49-F238E27FC236}">
                  <a16:creationId xmlns:a16="http://schemas.microsoft.com/office/drawing/2014/main" id="{4D2EB1D6-1E9D-984C-B57E-F1C3A48EE832}"/>
                </a:ext>
              </a:extLst>
            </p:cNvPr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74;p53">
              <a:extLst>
                <a:ext uri="{FF2B5EF4-FFF2-40B4-BE49-F238E27FC236}">
                  <a16:creationId xmlns:a16="http://schemas.microsoft.com/office/drawing/2014/main" id="{1F6627E9-D247-834D-A7D5-4199A449CA26}"/>
                </a:ext>
              </a:extLst>
            </p:cNvPr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675;p53">
              <a:extLst>
                <a:ext uri="{FF2B5EF4-FFF2-40B4-BE49-F238E27FC236}">
                  <a16:creationId xmlns:a16="http://schemas.microsoft.com/office/drawing/2014/main" id="{BFAACA88-6C2B-3342-AB41-6020CEC3E9B8}"/>
                </a:ext>
              </a:extLst>
            </p:cNvPr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676;p53">
              <a:extLst>
                <a:ext uri="{FF2B5EF4-FFF2-40B4-BE49-F238E27FC236}">
                  <a16:creationId xmlns:a16="http://schemas.microsoft.com/office/drawing/2014/main" id="{8F30A425-7901-BE43-8DE4-13EFCBEBE306}"/>
                </a:ext>
              </a:extLst>
            </p:cNvPr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677;p53">
              <a:extLst>
                <a:ext uri="{FF2B5EF4-FFF2-40B4-BE49-F238E27FC236}">
                  <a16:creationId xmlns:a16="http://schemas.microsoft.com/office/drawing/2014/main" id="{E96A6A9D-C0A8-3041-83F8-B514D4AE27C6}"/>
                </a:ext>
              </a:extLst>
            </p:cNvPr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78;p53">
              <a:extLst>
                <a:ext uri="{FF2B5EF4-FFF2-40B4-BE49-F238E27FC236}">
                  <a16:creationId xmlns:a16="http://schemas.microsoft.com/office/drawing/2014/main" id="{D2909B3F-95BC-C645-856A-48D1F48BD4A5}"/>
                </a:ext>
              </a:extLst>
            </p:cNvPr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679;p53">
              <a:extLst>
                <a:ext uri="{FF2B5EF4-FFF2-40B4-BE49-F238E27FC236}">
                  <a16:creationId xmlns:a16="http://schemas.microsoft.com/office/drawing/2014/main" id="{27939E20-26B3-474E-B481-8E92CF79F9A4}"/>
                </a:ext>
              </a:extLst>
            </p:cNvPr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680;p53">
              <a:extLst>
                <a:ext uri="{FF2B5EF4-FFF2-40B4-BE49-F238E27FC236}">
                  <a16:creationId xmlns:a16="http://schemas.microsoft.com/office/drawing/2014/main" id="{12D9D7D7-2289-DA4C-B0B9-FC2A136BB7BE}"/>
                </a:ext>
              </a:extLst>
            </p:cNvPr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681;p53">
              <a:extLst>
                <a:ext uri="{FF2B5EF4-FFF2-40B4-BE49-F238E27FC236}">
                  <a16:creationId xmlns:a16="http://schemas.microsoft.com/office/drawing/2014/main" id="{6097432D-E7EC-E142-A674-205B2F3050F9}"/>
                </a:ext>
              </a:extLst>
            </p:cNvPr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682;p53">
              <a:extLst>
                <a:ext uri="{FF2B5EF4-FFF2-40B4-BE49-F238E27FC236}">
                  <a16:creationId xmlns:a16="http://schemas.microsoft.com/office/drawing/2014/main" id="{97EBB95E-8122-A443-998C-E0384F739676}"/>
                </a:ext>
              </a:extLst>
            </p:cNvPr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683;p53">
              <a:extLst>
                <a:ext uri="{FF2B5EF4-FFF2-40B4-BE49-F238E27FC236}">
                  <a16:creationId xmlns:a16="http://schemas.microsoft.com/office/drawing/2014/main" id="{5BFA4565-D5EB-8A44-903D-A7C4675D45D5}"/>
                </a:ext>
              </a:extLst>
            </p:cNvPr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684;p53">
              <a:extLst>
                <a:ext uri="{FF2B5EF4-FFF2-40B4-BE49-F238E27FC236}">
                  <a16:creationId xmlns:a16="http://schemas.microsoft.com/office/drawing/2014/main" id="{A0AD58C9-4C26-9E49-B729-0D0B2552E984}"/>
                </a:ext>
              </a:extLst>
            </p:cNvPr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0827481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421</Words>
  <Application>Microsoft Office PowerPoint</Application>
  <PresentationFormat>On-screen Show (16:9)</PresentationFormat>
  <Paragraphs>100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Advent Pro Light</vt:lpstr>
      <vt:lpstr>Courier New</vt:lpstr>
      <vt:lpstr>Fira Sans Condensed Light</vt:lpstr>
      <vt:lpstr>Rajdhani</vt:lpstr>
      <vt:lpstr>Wingdings</vt:lpstr>
      <vt:lpstr>Anton</vt:lpstr>
      <vt:lpstr>Ai Tech Agency by Slidesgo</vt:lpstr>
      <vt:lpstr>Craigslist Resume Filtering</vt:lpstr>
      <vt:lpstr>ABOUT US</vt:lpstr>
      <vt:lpstr>Client Background</vt:lpstr>
      <vt:lpstr>Background of our client</vt:lpstr>
      <vt:lpstr>Problem Statement</vt:lpstr>
      <vt:lpstr>Business Objective</vt:lpstr>
      <vt:lpstr>Approach</vt:lpstr>
      <vt:lpstr>Data Collection</vt:lpstr>
      <vt:lpstr>Text Representation</vt:lpstr>
      <vt:lpstr>Modelling</vt:lpstr>
      <vt:lpstr>Validation </vt:lpstr>
      <vt:lpstr>Validation - Misclassifications </vt:lpstr>
      <vt:lpstr>Business Outcomes</vt:lpstr>
      <vt:lpstr>Future Scope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Craigslist Resume Tagging</dc:title>
  <cp:lastModifiedBy>Katiki, Nikhil</cp:lastModifiedBy>
  <cp:revision>1</cp:revision>
  <dcterms:modified xsi:type="dcterms:W3CDTF">2021-12-09T00:22:00Z</dcterms:modified>
</cp:coreProperties>
</file>